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63" r:id="rId3"/>
    <p:sldId id="262" r:id="rId4"/>
    <p:sldId id="259" r:id="rId5"/>
    <p:sldId id="258" r:id="rId6"/>
    <p:sldId id="261" r:id="rId7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3656" autoAdjust="0"/>
  </p:normalViewPr>
  <p:slideViewPr>
    <p:cSldViewPr snapToGrid="0">
      <p:cViewPr varScale="1">
        <p:scale>
          <a:sx n="84" d="100"/>
          <a:sy n="84" d="100"/>
        </p:scale>
        <p:origin x="7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A51283-28D3-C2E8-8DD0-B1C15A38DA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C740FC9-0BC1-E8A5-4C73-A8293DA11D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BE0A09F-F3E8-B03F-3108-05817EA7A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80CFAF1-F771-A785-72EB-564530061E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62C7426-0DFD-BBB9-7A0D-B55984FB9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94220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183071B-6FE1-1A5C-B56A-D5E9A6B509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2C698383-4822-6E91-E1B4-7E0488B668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6AA8D0-D63C-A900-98B4-F81AB1B4AA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BBF1D3A-9441-3AE4-F6B6-3E5CF314E2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EBED37-5A0A-92E9-C51C-45CD93E39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8880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5DEDEA4-ACED-176A-146A-46F7A16BBEE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0F50848-DC0A-BEDA-869E-834A9A2EF3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41C2A46-0881-5A67-CCEC-EBB7BB40C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73CE7D-70BB-EC52-3ACF-408B5E268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F2E4C1A-4CA5-E9B1-D590-E02C5A5BBF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44310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87A525-E2FD-04A8-EBD0-09EC9C93D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7A0AFDA-20E4-9463-4FF9-AE2CCE114D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6544E0A-1338-27C1-4C87-CAF349C67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C2B7E74-747B-7197-2A7E-6E0C54FF4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B152A3-4B37-F98E-7161-83516BC18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244726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6ABD9B-D67B-BBDA-6B8E-9D8F41A90E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6719BDD-2550-0F1A-2C20-DE14556270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685471-EFBF-5773-0114-32F3D64D0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054B45E-CECC-EA0A-F2D1-9E7C5A66A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5D6C35-A7EF-B461-81FD-B73DEF014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34624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6478F5-CE1C-ABA1-C947-C751E6108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22D005F-7CD3-A501-A0C2-6537730C50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A58A00D-CB29-672E-7E02-1497F166D9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B1C91B2-D151-3E22-991C-9FB08813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4953B6F-51DF-5A28-8E4E-6700A08EBD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6D6DBA7-593D-86FC-AE81-2C7CC212E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495347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7ED6187-AD49-88D5-83FF-DE0678C60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DB664FE-8F57-9F3B-5A90-716139F80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BD8D1A0-1FC1-58A3-F72F-F42886431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62BA13B-C42C-D537-8F49-3A3CD2026A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C300BC9-62C4-697C-BFDB-14C763C75F1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9009980-D347-396C-3405-BEC203618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3825722-73BB-A346-6A2B-ED3EE59484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05AAF7A-3674-82FF-9B62-028538399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09317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CD1AA7-9BC9-6106-63E7-AB83E1DF5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031E1B3-FA41-7450-214D-F00C6A1A1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434AF14D-5666-C72E-CC48-9DAFA7FC3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388C0C2-8B4E-D0CC-0AF9-ADF0413BA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35709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1CA763D-157A-9B8B-55A4-A51DF0378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867A8984-D536-1671-532D-08D3BB57DE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52F3104-A5D2-A7FD-AF87-6D8ECBB36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78039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9A9131-F95B-1A06-F8C9-E05FBD7BEE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E5DF5C-D4A6-F977-78D0-A3BC8E2499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8946471-CD59-02C3-3DE7-233E6CAF437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771B7F2-0E08-6203-E907-3E0AB0EF4B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C96DBB-E352-E09E-F471-978102E1D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FEB2920-5BBC-07CB-202B-F4B56211D4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550256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530C1D-5C9B-D03A-E060-538826662E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DFDF922-4704-94C1-C4F1-246ACAEDD75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00B4D06-A369-E2C5-6A60-E4153E7F7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03F8074-B5AA-AE47-EF20-F6087AE17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D2F1E11-D7F1-7A18-EC78-6C9A475A0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B79EDCE-9BC6-5CC4-A965-7ABC4A345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2231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9C25DF43-C1FF-433E-2999-3BF4BBFE5F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CE13B3F-F9B8-DBFC-5171-D83A0A8A6E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F01F589-454A-BFC2-93B1-C1A90B12383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288EF9-F935-43D9-87F7-A75A61F930A5}" type="datetimeFigureOut">
              <a:rPr lang="es-CL" smtClean="0"/>
              <a:t>22-01-2025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C0B34A-501B-E58A-29AB-51ACA0358A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1005FBB-A7BF-B7BD-A3C4-9A0C0636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13F69D7-AA0C-4768-AE9B-1B272CACB2F1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62281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C790BE2-4E4F-4AAF-81A2-4A6F4885E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28B54C3-B57B-472A-B96E-1FCB67093D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0"/>
            <a:ext cx="12191999" cy="6858000"/>
          </a:xfrm>
          <a:prstGeom prst="rect">
            <a:avLst/>
          </a:prstGeom>
          <a:gradFill>
            <a:gsLst>
              <a:gs pos="0">
                <a:schemeClr val="accent1">
                  <a:lumMod val="50000"/>
                </a:schemeClr>
              </a:gs>
              <a:gs pos="100000">
                <a:srgbClr val="000000"/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DB3C429-F8DA-49B9-AF84-21996FCF78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0" y="-4"/>
            <a:ext cx="12192000" cy="6402581"/>
          </a:xfrm>
          <a:prstGeom prst="rect">
            <a:avLst/>
          </a:prstGeom>
          <a:gradFill>
            <a:gsLst>
              <a:gs pos="1000">
                <a:schemeClr val="accent1">
                  <a:lumMod val="75000"/>
                  <a:alpha val="59000"/>
                </a:schemeClr>
              </a:gs>
              <a:gs pos="100000">
                <a:srgbClr val="000000"/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12088DD-B1AD-40E0-8B86-1D87A2CCD9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2663054" y="-2653923"/>
            <a:ext cx="6858001" cy="12165846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rgbClr val="000000">
                  <a:alpha val="28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4C9F2B0-1044-46EB-8AEB-C3BFFDE6C2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094763" y="0"/>
            <a:ext cx="6096001" cy="6858000"/>
          </a:xfrm>
          <a:prstGeom prst="rect">
            <a:avLst/>
          </a:prstGeom>
          <a:gradFill>
            <a:gsLst>
              <a:gs pos="13000">
                <a:schemeClr val="accent1">
                  <a:lumMod val="50000"/>
                  <a:alpha val="0"/>
                </a:schemeClr>
              </a:gs>
              <a:gs pos="99000">
                <a:schemeClr val="accent1">
                  <a:lumMod val="75000"/>
                  <a:alpha val="50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395952-4E26-45A2-8756-2ADFD6E53C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4" y="-3"/>
            <a:ext cx="12182871" cy="6871922"/>
          </a:xfrm>
          <a:prstGeom prst="rect">
            <a:avLst/>
          </a:prstGeom>
          <a:gradFill>
            <a:gsLst>
              <a:gs pos="13000">
                <a:srgbClr val="000000">
                  <a:alpha val="35000"/>
                </a:srgbClr>
              </a:gs>
              <a:gs pos="99000">
                <a:schemeClr val="accent1">
                  <a:lumMod val="75000"/>
                  <a:alpha val="0"/>
                </a:schemeClr>
              </a:gs>
            </a:gsLst>
            <a:lin ang="4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Freeform: Shape 19">
            <a:extLst>
              <a:ext uri="{FF2B5EF4-FFF2-40B4-BE49-F238E27FC236}">
                <a16:creationId xmlns:a16="http://schemas.microsoft.com/office/drawing/2014/main" id="{4734BADF-9461-4621-B112-2D7BABEA7D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87713" y="4049"/>
            <a:ext cx="10216576" cy="4729040"/>
          </a:xfrm>
          <a:custGeom>
            <a:avLst/>
            <a:gdLst>
              <a:gd name="connsiteX0" fmla="*/ 0 w 10216576"/>
              <a:gd name="connsiteY0" fmla="*/ 0 h 4729040"/>
              <a:gd name="connsiteX1" fmla="*/ 10216576 w 10216576"/>
              <a:gd name="connsiteY1" fmla="*/ 0 h 4729040"/>
              <a:gd name="connsiteX2" fmla="*/ 10210268 w 10216576"/>
              <a:gd name="connsiteY2" fmla="*/ 124944 h 4729040"/>
              <a:gd name="connsiteX3" fmla="*/ 5108288 w 10216576"/>
              <a:gd name="connsiteY3" fmla="*/ 4729040 h 4729040"/>
              <a:gd name="connsiteX4" fmla="*/ 6309 w 10216576"/>
              <a:gd name="connsiteY4" fmla="*/ 124944 h 4729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16576" h="4729040">
                <a:moveTo>
                  <a:pt x="0" y="0"/>
                </a:moveTo>
                <a:lnTo>
                  <a:pt x="10216576" y="0"/>
                </a:lnTo>
                <a:lnTo>
                  <a:pt x="10210268" y="124944"/>
                </a:lnTo>
                <a:cubicBezTo>
                  <a:pt x="9947637" y="2710997"/>
                  <a:pt x="7763635" y="4729040"/>
                  <a:pt x="5108288" y="4729040"/>
                </a:cubicBezTo>
                <a:cubicBezTo>
                  <a:pt x="2452942" y="4729040"/>
                  <a:pt x="268937" y="2710997"/>
                  <a:pt x="6309" y="124944"/>
                </a:cubicBezTo>
                <a:close/>
              </a:path>
            </a:pathLst>
          </a:custGeom>
          <a:gradFill>
            <a:gsLst>
              <a:gs pos="7000">
                <a:schemeClr val="accent1">
                  <a:lumMod val="50000"/>
                  <a:alpha val="4000"/>
                </a:schemeClr>
              </a:gs>
              <a:gs pos="99000">
                <a:schemeClr val="accent1">
                  <a:alpha val="2400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1B3D9EE-0867-5D3D-B191-D44F55C5A5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6693" y="1030406"/>
            <a:ext cx="8147713" cy="3081242"/>
          </a:xfrm>
        </p:spPr>
        <p:txBody>
          <a:bodyPr anchor="ctr">
            <a:normAutofit/>
          </a:bodyPr>
          <a:lstStyle/>
          <a:p>
            <a:r>
              <a:rPr lang="es-CL" sz="4800">
                <a:solidFill>
                  <a:srgbClr val="FFFFFF"/>
                </a:solidFill>
              </a:rPr>
              <a:t>Metodología Trabajo de Comisiones y Plenaria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EB256D2-99D5-BF8F-FFBA-A49CA2583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9943" y="5171093"/>
            <a:ext cx="9078628" cy="860620"/>
          </a:xfrm>
        </p:spPr>
        <p:txBody>
          <a:bodyPr anchor="ctr">
            <a:normAutofit/>
          </a:bodyPr>
          <a:lstStyle/>
          <a:p>
            <a:r>
              <a:rPr lang="es-CL">
                <a:solidFill>
                  <a:srgbClr val="FFFFFF"/>
                </a:solidFill>
              </a:rPr>
              <a:t>Equipo deFacilitadores</a:t>
            </a:r>
          </a:p>
        </p:txBody>
      </p:sp>
    </p:spTree>
    <p:extLst>
      <p:ext uri="{BB962C8B-B14F-4D97-AF65-F5344CB8AC3E}">
        <p14:creationId xmlns:p14="http://schemas.microsoft.com/office/powerpoint/2010/main" val="1236431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B683BFA-3DAC-BF51-0DEA-444073CADE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es-CL" sz="4000" u="sng">
                <a:solidFill>
                  <a:srgbClr val="FFFFFF"/>
                </a:solidFill>
              </a:rPr>
              <a:t>Alcance</a:t>
            </a:r>
            <a:r>
              <a:rPr lang="es-CL" sz="4000">
                <a:solidFill>
                  <a:srgbClr val="FFFFFF"/>
                </a:solidFill>
              </a:rPr>
              <a:t> del Trabajo de Comisiones y Plenaria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C8AF74-EFB5-31BA-76BB-DD4634A179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9" y="2318197"/>
            <a:ext cx="9724031" cy="368335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s-CL" sz="2000"/>
              <a:t>Anef, a través de su Asamblea Nacional inicia un debate sobre los temas emergentes: </a:t>
            </a: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Confianza Legitima</a:t>
            </a: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Tribunales Contenciosos Administrativos</a:t>
            </a: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Ausentismo</a:t>
            </a:r>
          </a:p>
          <a:p>
            <a:pPr marL="342900" lvl="0" indent="-342900"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s-CL" sz="20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Presupuesto</a:t>
            </a:r>
            <a:endParaRPr lang="es-CL" sz="2000"/>
          </a:p>
          <a:p>
            <a:pPr marL="0" indent="0">
              <a:buNone/>
            </a:pPr>
            <a:r>
              <a:rPr lang="es-CL" sz="2000"/>
              <a:t>1. Se ilustra sobre ellos: breve charla introductoria</a:t>
            </a:r>
          </a:p>
          <a:p>
            <a:pPr marL="0" indent="0">
              <a:buNone/>
            </a:pPr>
            <a:r>
              <a:rPr lang="es-CL" sz="2000"/>
              <a:t>2. Debate en Comisiones: define posición preliminar y</a:t>
            </a:r>
          </a:p>
          <a:p>
            <a:pPr marL="0" indent="0">
              <a:buNone/>
            </a:pPr>
            <a:r>
              <a:rPr lang="es-CL" sz="2000"/>
              <a:t>3. Fija los primeros pasos de su quehacer político sindical sobre la</a:t>
            </a:r>
          </a:p>
          <a:p>
            <a:pPr marL="0" indent="0">
              <a:buNone/>
            </a:pPr>
            <a:r>
              <a:rPr lang="es-CL" sz="2000"/>
              <a:t>      materia.</a:t>
            </a:r>
          </a:p>
        </p:txBody>
      </p:sp>
    </p:spTree>
    <p:extLst>
      <p:ext uri="{BB962C8B-B14F-4D97-AF65-F5344CB8AC3E}">
        <p14:creationId xmlns:p14="http://schemas.microsoft.com/office/powerpoint/2010/main" val="2900605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: Shape 28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E7E9D28-9AD7-ED4B-B4F8-703CC12E9963}"/>
              </a:ext>
            </a:extLst>
          </p:cNvPr>
          <p:cNvSpPr txBox="1"/>
          <p:nvPr/>
        </p:nvSpPr>
        <p:spPr>
          <a:xfrm>
            <a:off x="660041" y="2767106"/>
            <a:ext cx="2880828" cy="307190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000" b="1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Horarios</a:t>
            </a:r>
          </a:p>
        </p:txBody>
      </p:sp>
      <p:graphicFrame>
        <p:nvGraphicFramePr>
          <p:cNvPr id="2" name="Marcador de contenido 3">
            <a:extLst>
              <a:ext uri="{FF2B5EF4-FFF2-40B4-BE49-F238E27FC236}">
                <a16:creationId xmlns:a16="http://schemas.microsoft.com/office/drawing/2014/main" id="{387C68DB-80F6-02F1-8AA1-E5DD89FDEA2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6660649"/>
              </p:ext>
            </p:extLst>
          </p:nvPr>
        </p:nvGraphicFramePr>
        <p:xfrm>
          <a:off x="4502428" y="1108195"/>
          <a:ext cx="7225749" cy="5279347"/>
        </p:xfrm>
        <a:graphic>
          <a:graphicData uri="http://schemas.openxmlformats.org/drawingml/2006/table">
            <a:tbl>
              <a:tblPr firstRow="1" firstCol="1" bandRow="1">
                <a:solidFill>
                  <a:srgbClr val="F7F7F7"/>
                </a:solidFill>
                <a:tableStyleId>{5C22544A-7EE6-4342-B048-85BDC9FD1C3A}</a:tableStyleId>
              </a:tblPr>
              <a:tblGrid>
                <a:gridCol w="1481946">
                  <a:extLst>
                    <a:ext uri="{9D8B030D-6E8A-4147-A177-3AD203B41FA5}">
                      <a16:colId xmlns:a16="http://schemas.microsoft.com/office/drawing/2014/main" val="1423498778"/>
                    </a:ext>
                  </a:extLst>
                </a:gridCol>
                <a:gridCol w="5743803">
                  <a:extLst>
                    <a:ext uri="{9D8B030D-6E8A-4147-A177-3AD203B41FA5}">
                      <a16:colId xmlns:a16="http://schemas.microsoft.com/office/drawing/2014/main" val="1687080192"/>
                    </a:ext>
                  </a:extLst>
                </a:gridCol>
              </a:tblGrid>
              <a:tr h="29339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400" b="1" cap="all" spc="60" dirty="0">
                          <a:solidFill>
                            <a:schemeClr val="tx1"/>
                          </a:solidFill>
                          <a:effectLst/>
                        </a:rPr>
                        <a:t>10:00 - 10:30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s-CL" sz="1600" b="1" cap="all" spc="6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400" b="1" cap="all" spc="60" dirty="0">
                          <a:solidFill>
                            <a:schemeClr val="tx1"/>
                          </a:solidFill>
                          <a:effectLst/>
                        </a:rPr>
                        <a:t>10:30 – 12:00</a:t>
                      </a:r>
                      <a:endParaRPr lang="es-CL" sz="1400" b="1" cap="all" spc="6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235" marR="142235" marT="142235" marB="14223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       Presentación Metodología e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       Inducción sobre   los 4 Temas (facilitadores)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es-CL" sz="1600" b="1" cap="all" spc="6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    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  Debate en Comisiones </a:t>
                      </a:r>
                    </a:p>
                    <a:p>
                      <a:pPr marL="285750" indent="-28575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  Confianza Legitima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Tribunales Contenciosos Administrativos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Ausentismo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800"/>
                        </a:spcAft>
                        <a:buFont typeface="Wingdings" panose="05000000000000000000" pitchFamily="2" charset="2"/>
                        <a:buChar char=""/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Presupuesto</a:t>
                      </a:r>
                    </a:p>
                    <a:p>
                      <a:pPr marL="45720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all" spc="6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L" sz="1600" b="1" cap="all" spc="6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235" marR="142235" marT="142235" marB="142235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9433666"/>
                  </a:ext>
                </a:extLst>
              </a:tr>
              <a:tr h="942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none" spc="0">
                          <a:solidFill>
                            <a:schemeClr val="tx1"/>
                          </a:solidFill>
                          <a:effectLst/>
                        </a:rPr>
                        <a:t>12:00 – 12:30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none" spc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s-CL" sz="1600" b="1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2" marR="66542" marT="0" marB="9482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solidFill>
                      <a:srgbClr val="F7F7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cap="none" spc="0" dirty="0">
                          <a:solidFill>
                            <a:schemeClr val="tx1"/>
                          </a:solidFill>
                          <a:effectLst/>
                        </a:rPr>
                        <a:t>Café / </a:t>
                      </a:r>
                      <a:r>
                        <a:rPr lang="es-CL" sz="1600" u="sng" cap="none" spc="0" dirty="0">
                          <a:solidFill>
                            <a:schemeClr val="tx1"/>
                          </a:solidFill>
                          <a:effectLst/>
                        </a:rPr>
                        <a:t>Trabajo Equipo Redactor prepara Tema titularidad y minuta sobre otros 3 temas</a:t>
                      </a:r>
                      <a:endParaRPr lang="es-CL" sz="1600" u="sng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2" marR="66542" marT="0" marB="9482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38100" cmpd="sng">
                      <a:noFill/>
                    </a:lnT>
                    <a:lnB w="12700" cmpd="sng">
                      <a:noFill/>
                      <a:prstDash val="solid"/>
                    </a:lnB>
                    <a:solidFill>
                      <a:srgbClr val="F7F7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072645"/>
                  </a:ext>
                </a:extLst>
              </a:tr>
              <a:tr h="7655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b="1" cap="none" spc="0">
                          <a:solidFill>
                            <a:schemeClr val="tx1"/>
                          </a:solidFill>
                          <a:effectLst/>
                        </a:rPr>
                        <a:t>12:30 – 14:30 </a:t>
                      </a:r>
                      <a:endParaRPr lang="es-CL" sz="1600" b="1" cap="none" spc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2" marR="66542" marT="0" marB="9482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cap="none" spc="0" dirty="0">
                          <a:solidFill>
                            <a:schemeClr val="tx1"/>
                          </a:solidFill>
                          <a:effectLst/>
                        </a:rPr>
                        <a:t>Exposición- Comentarios -Debate *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s-CL" sz="1600" cap="none" spc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endParaRPr lang="es-CL" sz="1600" cap="none" spc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6542" marR="66542" marT="0" marB="94823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46482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27430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721BA1E-E7C8-9F54-6661-69F633EE7C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BA25C08-FA1C-D68B-4775-644AB50A31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es-CL" sz="4000">
                <a:solidFill>
                  <a:schemeClr val="bg1"/>
                </a:solidFill>
              </a:rPr>
              <a:t>Constitución Comisiones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461BF1E-D187-E081-61C1-DFB0355A17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548" y="2217343"/>
            <a:ext cx="9880893" cy="3959619"/>
          </a:xfrm>
        </p:spPr>
        <p:txBody>
          <a:bodyPr>
            <a:normAutofit/>
          </a:bodyPr>
          <a:lstStyle/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400" dirty="0"/>
              <a:t>C1:</a:t>
            </a:r>
            <a:r>
              <a:rPr lang="es-C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Confianza Legitima.  Facilitador, Felipe Larenas  Salón </a:t>
            </a:r>
            <a:r>
              <a:rPr lang="es-CL" sz="240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r>
              <a:rPr lang="es-CL" sz="240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x</a:t>
            </a:r>
            <a:endPara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</a:pPr>
            <a:endPara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C2: Tribunales Contenciosos Administrativos. M Eugenia Castillo  Salón Atacama</a:t>
            </a:r>
          </a:p>
          <a:p>
            <a:pPr marL="342900" lvl="0" indent="-342900">
              <a:buFont typeface="Wingdings" panose="05000000000000000000" pitchFamily="2" charset="2"/>
              <a:buChar char=""/>
            </a:pPr>
            <a:endPara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Wingdings" panose="05000000000000000000" pitchFamily="2" charset="2"/>
              <a:buChar char=""/>
            </a:pPr>
            <a:r>
              <a:rPr lang="es-C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C3: Ausentismo. Camilo Brodsky  Salón Antártica</a:t>
            </a:r>
          </a:p>
          <a:p>
            <a:pPr marL="0" lvl="0" indent="0">
              <a:buNone/>
            </a:pPr>
            <a:endParaRPr lang="es-CL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800"/>
              </a:spcAft>
              <a:buFont typeface="Wingdings" panose="05000000000000000000" pitchFamily="2" charset="2"/>
              <a:buChar char=""/>
            </a:pPr>
            <a:r>
              <a:rPr lang="es-CL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C4: Presupuesto.</a:t>
            </a:r>
            <a:r>
              <a:rPr lang="es-CL" sz="2400" dirty="0"/>
              <a:t>  Manuel Gajardo   Salón Plenario</a:t>
            </a:r>
          </a:p>
        </p:txBody>
      </p:sp>
    </p:spTree>
    <p:extLst>
      <p:ext uri="{BB962C8B-B14F-4D97-AF65-F5344CB8AC3E}">
        <p14:creationId xmlns:p14="http://schemas.microsoft.com/office/powerpoint/2010/main" val="21860844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4DF97B4-0420-2B11-A5AC-FFAE2FBDD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5239656-EFF0-F280-07F6-356F4D2B9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es-CL" sz="2800">
                <a:solidFill>
                  <a:schemeClr val="bg1"/>
                </a:solidFill>
              </a:rPr>
              <a:t>Metodología Debate en Comisiones </a:t>
            </a:r>
            <a:br>
              <a:rPr lang="es-CL" sz="2800">
                <a:solidFill>
                  <a:schemeClr val="bg1"/>
                </a:solidFill>
              </a:rPr>
            </a:br>
            <a:r>
              <a:rPr lang="es-CL" sz="2800">
                <a:solidFill>
                  <a:schemeClr val="bg1"/>
                </a:solidFill>
              </a:rPr>
              <a:t>10:30 - 12:00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2F16B11-9360-8B68-544F-4FC8BCC966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548" y="2217343"/>
            <a:ext cx="9880893" cy="3959619"/>
          </a:xfrm>
        </p:spPr>
        <p:txBody>
          <a:bodyPr>
            <a:normAutofit/>
          </a:bodyPr>
          <a:lstStyle/>
          <a:p>
            <a:r>
              <a:rPr lang="es-CL" sz="2400"/>
              <a:t>Cada Comisión debate los 4 temas</a:t>
            </a:r>
          </a:p>
          <a:p>
            <a:r>
              <a:rPr lang="es-CL" sz="2400"/>
              <a:t>Habrá una Comisión titular de un tema (expone sobre él)</a:t>
            </a:r>
          </a:p>
          <a:p>
            <a:r>
              <a:rPr lang="es-CL" sz="2400"/>
              <a:t>Cada Comisión es titular de un tema y responsable de comentar los otros tres.</a:t>
            </a:r>
          </a:p>
          <a:p>
            <a:r>
              <a:rPr lang="es-CL" sz="2400"/>
              <a:t>Durante el bloque de 90 minutos de Trabajo de Comisiones, cada Comisión destina 40 minutos al tema de su titularidad y deja 50’ para debatir los otros tres temas </a:t>
            </a:r>
          </a:p>
          <a:p>
            <a:r>
              <a:rPr lang="es-CL" sz="2400"/>
              <a:t>Cada Comisión es responsable de preparar un PPT respecto del tema que es titular y una minuta breve sobre los otros temas </a:t>
            </a:r>
          </a:p>
        </p:txBody>
      </p:sp>
    </p:spTree>
    <p:extLst>
      <p:ext uri="{BB962C8B-B14F-4D97-AF65-F5344CB8AC3E}">
        <p14:creationId xmlns:p14="http://schemas.microsoft.com/office/powerpoint/2010/main" val="2484762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0D5AF4-7B8D-741F-AF85-834A7BB38E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0DFC902-7D23-471A-B557-B6B6917D7A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" y="-5705"/>
            <a:ext cx="12191990" cy="16943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60A3EF49-9F8F-CEA8-DC74-041EBDD3AD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851" y="637762"/>
            <a:ext cx="9888496" cy="900131"/>
          </a:xfrm>
        </p:spPr>
        <p:txBody>
          <a:bodyPr anchor="t">
            <a:normAutofit/>
          </a:bodyPr>
          <a:lstStyle/>
          <a:p>
            <a:r>
              <a:rPr lang="es-CL" sz="3100">
                <a:solidFill>
                  <a:schemeClr val="bg1"/>
                </a:solidFill>
              </a:rPr>
              <a:t>Exposición Comentarios y Debate en Plenaria  12:30 – 14:30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5D5633-D557-4DCA-982C-FF36EB7A1C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688641"/>
            <a:ext cx="12191990" cy="516935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50D3AD2-FA80-415F-A9CE-54D884561C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56851" y="2010758"/>
            <a:ext cx="45719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D8AC812-C1B3-143A-A27B-D59CBAF71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5548" y="2217343"/>
            <a:ext cx="9880893" cy="406915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s-CL" sz="2000" dirty="0"/>
              <a:t>Después del café del mediodía</a:t>
            </a:r>
          </a:p>
          <a:p>
            <a:pPr marL="0" indent="0">
              <a:buNone/>
            </a:pPr>
            <a:r>
              <a:rPr lang="es-CL" sz="2000" dirty="0"/>
              <a:t>Inicia exponiendo </a:t>
            </a:r>
            <a:r>
              <a:rPr lang="es-CL" sz="2000" u="sng" dirty="0"/>
              <a:t>C1 sobre Confianza Legitima </a:t>
            </a:r>
            <a:r>
              <a:rPr lang="es-CL" sz="2000" dirty="0"/>
              <a:t>6’</a:t>
            </a:r>
          </a:p>
          <a:p>
            <a:pPr marL="0" indent="0">
              <a:buNone/>
            </a:pPr>
            <a:r>
              <a:rPr lang="es-CL" sz="2000" dirty="0"/>
              <a:t>Comentan C2, C3 , C4  total 6´( 2´c/u)</a:t>
            </a:r>
          </a:p>
          <a:p>
            <a:pPr marL="0" indent="0">
              <a:buNone/>
            </a:pPr>
            <a:r>
              <a:rPr lang="es-CL" sz="2000" dirty="0"/>
              <a:t>Se abre debate en Plenaria 18 minutos </a:t>
            </a:r>
          </a:p>
          <a:p>
            <a:pPr marL="0" indent="0">
              <a:buNone/>
            </a:pPr>
            <a:endParaRPr lang="es-CL" sz="2000" dirty="0"/>
          </a:p>
          <a:p>
            <a:pPr marL="0" indent="0">
              <a:buNone/>
            </a:pPr>
            <a:r>
              <a:rPr lang="es-CL" sz="2000" dirty="0"/>
              <a:t>Segunda exposición </a:t>
            </a:r>
            <a:r>
              <a:rPr lang="es-CL" sz="2000" u="sng" dirty="0"/>
              <a:t>C2 sobre Tribunales </a:t>
            </a:r>
            <a:r>
              <a:rPr lang="es-CL" sz="2000" dirty="0"/>
              <a:t>… 6´</a:t>
            </a:r>
          </a:p>
          <a:p>
            <a:pPr marL="0" indent="0">
              <a:buNone/>
            </a:pPr>
            <a:r>
              <a:rPr lang="es-CL" sz="2000" dirty="0"/>
              <a:t>Comentan C1, C3, C4 6´ total 6´( 2´c/u)</a:t>
            </a:r>
          </a:p>
          <a:p>
            <a:pPr marL="0" indent="0">
              <a:buNone/>
            </a:pPr>
            <a:r>
              <a:rPr lang="es-CL" sz="2000" dirty="0"/>
              <a:t>Se abre debate en Plenaria 18 minutos </a:t>
            </a:r>
          </a:p>
          <a:p>
            <a:pPr marL="0" indent="0">
              <a:buNone/>
            </a:pPr>
            <a:endParaRPr lang="es-CL" sz="2000" dirty="0"/>
          </a:p>
          <a:p>
            <a:pPr marL="0" indent="0">
              <a:buNone/>
            </a:pPr>
            <a:r>
              <a:rPr lang="es-CL" sz="2000" dirty="0"/>
              <a:t>Tercera exposición C3 …</a:t>
            </a:r>
          </a:p>
          <a:p>
            <a:pPr marL="0" indent="0">
              <a:buNone/>
            </a:pPr>
            <a:r>
              <a:rPr lang="es-CL" sz="2000" dirty="0"/>
              <a:t>Ídem</a:t>
            </a:r>
          </a:p>
          <a:p>
            <a:pPr marL="0" indent="0">
              <a:buNone/>
            </a:pPr>
            <a:endParaRPr lang="es-CL" sz="1700" dirty="0"/>
          </a:p>
          <a:p>
            <a:pPr marL="0" indent="0">
              <a:buNone/>
            </a:pPr>
            <a:endParaRPr lang="es-CL" sz="1700" dirty="0"/>
          </a:p>
        </p:txBody>
      </p:sp>
    </p:spTree>
    <p:extLst>
      <p:ext uri="{BB962C8B-B14F-4D97-AF65-F5344CB8AC3E}">
        <p14:creationId xmlns:p14="http://schemas.microsoft.com/office/powerpoint/2010/main" val="369861997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352</Words>
  <Application>Microsoft Office PowerPoint</Application>
  <PresentationFormat>Panorámica</PresentationFormat>
  <Paragraphs>60</Paragraphs>
  <Slides>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</vt:i4>
      </vt:variant>
    </vt:vector>
  </HeadingPairs>
  <TitlesOfParts>
    <vt:vector size="12" baseType="lpstr">
      <vt:lpstr>Aptos</vt:lpstr>
      <vt:lpstr>Aptos Display</vt:lpstr>
      <vt:lpstr>Arial</vt:lpstr>
      <vt:lpstr>Calibri</vt:lpstr>
      <vt:lpstr>Wingdings</vt:lpstr>
      <vt:lpstr>Tema de Office</vt:lpstr>
      <vt:lpstr>Metodología Trabajo de Comisiones y Plenaria</vt:lpstr>
      <vt:lpstr>Alcance del Trabajo de Comisiones y Plenaria</vt:lpstr>
      <vt:lpstr>Presentación de PowerPoint</vt:lpstr>
      <vt:lpstr>Constitución Comisiones</vt:lpstr>
      <vt:lpstr>Metodología Debate en Comisiones  10:30 - 12:00</vt:lpstr>
      <vt:lpstr>Exposición Comentarios y Debate en Plenaria  12:30 – 14:30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Martín Gajardo Montenegro</dc:creator>
  <cp:lastModifiedBy>Martín Gajardo Montenegro</cp:lastModifiedBy>
  <cp:revision>1</cp:revision>
  <dcterms:created xsi:type="dcterms:W3CDTF">2025-01-23T02:57:04Z</dcterms:created>
  <dcterms:modified xsi:type="dcterms:W3CDTF">2025-01-23T03:49:48Z</dcterms:modified>
</cp:coreProperties>
</file>