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6" r:id="rId1"/>
  </p:sldMasterIdLst>
  <p:notesMasterIdLst>
    <p:notesMasterId r:id="rId22"/>
  </p:notesMasterIdLst>
  <p:sldIdLst>
    <p:sldId id="256" r:id="rId2"/>
    <p:sldId id="257" r:id="rId3"/>
    <p:sldId id="258" r:id="rId4"/>
    <p:sldId id="262" r:id="rId5"/>
    <p:sldId id="261" r:id="rId6"/>
    <p:sldId id="265" r:id="rId7"/>
    <p:sldId id="259" r:id="rId8"/>
    <p:sldId id="275" r:id="rId9"/>
    <p:sldId id="263" r:id="rId10"/>
    <p:sldId id="264" r:id="rId11"/>
    <p:sldId id="270" r:id="rId12"/>
    <p:sldId id="266" r:id="rId13"/>
    <p:sldId id="271" r:id="rId14"/>
    <p:sldId id="276" r:id="rId15"/>
    <p:sldId id="267" r:id="rId16"/>
    <p:sldId id="274" r:id="rId17"/>
    <p:sldId id="268" r:id="rId18"/>
    <p:sldId id="277" r:id="rId19"/>
    <p:sldId id="269" r:id="rId20"/>
    <p:sldId id="273" r:id="rId2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AA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A107856-5554-42FB-B03E-39F5DBC370BA}" styleName="Estilo medio 4 - Énfasis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29" autoAdjust="0"/>
    <p:restoredTop sz="79205" autoAdjust="0"/>
  </p:normalViewPr>
  <p:slideViewPr>
    <p:cSldViewPr snapToGrid="0">
      <p:cViewPr varScale="1">
        <p:scale>
          <a:sx n="69" d="100"/>
          <a:sy n="69" d="100"/>
        </p:scale>
        <p:origin x="13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98FB209-5283-4162-88EC-940BDEE6DA59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CL"/>
        </a:p>
      </dgm:t>
    </dgm:pt>
    <dgm:pt modelId="{8CB06B69-1445-45EE-977F-E302F4875121}">
      <dgm:prSet phldrT="[Texto]"/>
      <dgm:spPr/>
      <dgm:t>
        <a:bodyPr/>
        <a:lstStyle/>
        <a:p>
          <a:r>
            <a:rPr lang="es-ES" dirty="0"/>
            <a:t>Formación de la Comisión Revisora</a:t>
          </a:r>
          <a:endParaRPr lang="es-CL" dirty="0"/>
        </a:p>
      </dgm:t>
    </dgm:pt>
    <dgm:pt modelId="{8A08AAB1-7C15-4B6F-B466-C82710A0B151}" type="parTrans" cxnId="{F51B3A61-6C41-4964-AF3A-8E60FFB22FA9}">
      <dgm:prSet/>
      <dgm:spPr/>
      <dgm:t>
        <a:bodyPr/>
        <a:lstStyle/>
        <a:p>
          <a:endParaRPr lang="es-CL"/>
        </a:p>
      </dgm:t>
    </dgm:pt>
    <dgm:pt modelId="{FDBA9439-73AD-44C1-86F2-4A6D623820E8}" type="sibTrans" cxnId="{F51B3A61-6C41-4964-AF3A-8E60FFB22FA9}">
      <dgm:prSet/>
      <dgm:spPr/>
      <dgm:t>
        <a:bodyPr/>
        <a:lstStyle/>
        <a:p>
          <a:endParaRPr lang="es-CL"/>
        </a:p>
      </dgm:t>
    </dgm:pt>
    <dgm:pt modelId="{EA24B301-3914-497D-A2F3-84A6C8FF59F3}">
      <dgm:prSet phldrT="[Texto]"/>
      <dgm:spPr/>
      <dgm:t>
        <a:bodyPr/>
        <a:lstStyle/>
        <a:p>
          <a:r>
            <a:rPr lang="es-ES" dirty="0"/>
            <a:t>Reuniones Realizadas</a:t>
          </a:r>
          <a:endParaRPr lang="es-CL" dirty="0"/>
        </a:p>
      </dgm:t>
    </dgm:pt>
    <dgm:pt modelId="{478DAA2E-643F-4A6E-8CCA-F8800D39C79B}" type="parTrans" cxnId="{D61FD241-FFF5-4E6B-8D6A-8BABD3F88F76}">
      <dgm:prSet/>
      <dgm:spPr/>
      <dgm:t>
        <a:bodyPr/>
        <a:lstStyle/>
        <a:p>
          <a:endParaRPr lang="es-CL"/>
        </a:p>
      </dgm:t>
    </dgm:pt>
    <dgm:pt modelId="{B9EC933B-C70E-4CF1-BF67-44684AEBA22F}" type="sibTrans" cxnId="{D61FD241-FFF5-4E6B-8D6A-8BABD3F88F76}">
      <dgm:prSet/>
      <dgm:spPr/>
      <dgm:t>
        <a:bodyPr/>
        <a:lstStyle/>
        <a:p>
          <a:endParaRPr lang="es-CL"/>
        </a:p>
      </dgm:t>
    </dgm:pt>
    <dgm:pt modelId="{985781EB-365D-4E44-8428-2C4FC2ECFF49}">
      <dgm:prSet phldrT="[Texto]"/>
      <dgm:spPr/>
      <dgm:t>
        <a:bodyPr/>
        <a:lstStyle/>
        <a:p>
          <a:r>
            <a:rPr lang="es-ES" dirty="0"/>
            <a:t>Estatutos ANEF</a:t>
          </a:r>
          <a:endParaRPr lang="es-CL" dirty="0"/>
        </a:p>
      </dgm:t>
    </dgm:pt>
    <dgm:pt modelId="{B6CED3D2-B91B-4EC3-B122-DE9F66AD571E}" type="parTrans" cxnId="{6AD684A4-08F7-4508-BF40-C4742E9D1906}">
      <dgm:prSet/>
      <dgm:spPr/>
      <dgm:t>
        <a:bodyPr/>
        <a:lstStyle/>
        <a:p>
          <a:endParaRPr lang="es-CL"/>
        </a:p>
      </dgm:t>
    </dgm:pt>
    <dgm:pt modelId="{4102BB35-5699-48CE-A629-A7E67FA10E49}" type="sibTrans" cxnId="{6AD684A4-08F7-4508-BF40-C4742E9D1906}">
      <dgm:prSet/>
      <dgm:spPr/>
      <dgm:t>
        <a:bodyPr/>
        <a:lstStyle/>
        <a:p>
          <a:endParaRPr lang="es-CL"/>
        </a:p>
      </dgm:t>
    </dgm:pt>
    <dgm:pt modelId="{960FC4D2-299D-48EB-90F9-6F47A5B200E3}">
      <dgm:prSet phldrT="[Texto]"/>
      <dgm:spPr/>
      <dgm:t>
        <a:bodyPr/>
        <a:lstStyle/>
        <a:p>
          <a:r>
            <a:rPr lang="es-ES" dirty="0"/>
            <a:t>Reglamentos</a:t>
          </a:r>
          <a:endParaRPr lang="es-CL" dirty="0"/>
        </a:p>
      </dgm:t>
    </dgm:pt>
    <dgm:pt modelId="{0498336F-6E6E-495D-86C5-DE9908CDB584}" type="parTrans" cxnId="{F4DA1FB6-6A2D-48AD-A14E-9CE510EC86FF}">
      <dgm:prSet/>
      <dgm:spPr/>
      <dgm:t>
        <a:bodyPr/>
        <a:lstStyle/>
        <a:p>
          <a:endParaRPr lang="es-CL"/>
        </a:p>
      </dgm:t>
    </dgm:pt>
    <dgm:pt modelId="{E0C05432-B17B-4E01-B0E3-A36702F921F4}" type="sibTrans" cxnId="{F4DA1FB6-6A2D-48AD-A14E-9CE510EC86FF}">
      <dgm:prSet/>
      <dgm:spPr/>
      <dgm:t>
        <a:bodyPr/>
        <a:lstStyle/>
        <a:p>
          <a:endParaRPr lang="es-CL"/>
        </a:p>
      </dgm:t>
    </dgm:pt>
    <dgm:pt modelId="{8E06234A-151D-418A-8731-C91E9666B6A1}">
      <dgm:prSet phldrT="[Texto]"/>
      <dgm:spPr/>
      <dgm:t>
        <a:bodyPr/>
        <a:lstStyle/>
        <a:p>
          <a:r>
            <a:rPr lang="es-ES" dirty="0"/>
            <a:t>Observaciones que se mantienen</a:t>
          </a:r>
          <a:endParaRPr lang="es-CL" dirty="0"/>
        </a:p>
      </dgm:t>
    </dgm:pt>
    <dgm:pt modelId="{74554C27-0B01-440E-9831-EB54BC8C7639}" type="parTrans" cxnId="{CA6FA08C-7032-4563-94C9-874793AA4280}">
      <dgm:prSet/>
      <dgm:spPr/>
      <dgm:t>
        <a:bodyPr/>
        <a:lstStyle/>
        <a:p>
          <a:endParaRPr lang="es-CL"/>
        </a:p>
      </dgm:t>
    </dgm:pt>
    <dgm:pt modelId="{447E828D-1589-4577-A050-9D459C254F91}" type="sibTrans" cxnId="{CA6FA08C-7032-4563-94C9-874793AA4280}">
      <dgm:prSet/>
      <dgm:spPr/>
      <dgm:t>
        <a:bodyPr/>
        <a:lstStyle/>
        <a:p>
          <a:endParaRPr lang="es-CL"/>
        </a:p>
      </dgm:t>
    </dgm:pt>
    <dgm:pt modelId="{E5CDF685-C4FC-42A2-8D56-DBF7185D32CB}">
      <dgm:prSet phldrT="[Texto]"/>
      <dgm:spPr/>
      <dgm:t>
        <a:bodyPr/>
        <a:lstStyle/>
        <a:p>
          <a:r>
            <a:rPr lang="es-ES" dirty="0"/>
            <a:t>Observaciones 2023</a:t>
          </a:r>
          <a:endParaRPr lang="es-CL" dirty="0"/>
        </a:p>
      </dgm:t>
    </dgm:pt>
    <dgm:pt modelId="{574A7A20-8CA6-4E72-B814-CA9AC7A1D517}" type="parTrans" cxnId="{9C238B48-F774-4F80-A4D4-53F682AFFF17}">
      <dgm:prSet/>
      <dgm:spPr/>
      <dgm:t>
        <a:bodyPr/>
        <a:lstStyle/>
        <a:p>
          <a:endParaRPr lang="es-CL"/>
        </a:p>
      </dgm:t>
    </dgm:pt>
    <dgm:pt modelId="{5C4B6D6A-0664-4A95-9435-B3FE9A22E562}" type="sibTrans" cxnId="{9C238B48-F774-4F80-A4D4-53F682AFFF17}">
      <dgm:prSet/>
      <dgm:spPr/>
      <dgm:t>
        <a:bodyPr/>
        <a:lstStyle/>
        <a:p>
          <a:endParaRPr lang="es-CL"/>
        </a:p>
      </dgm:t>
    </dgm:pt>
    <dgm:pt modelId="{0019145A-9BDB-4A06-A1F1-904F9697C0BB}">
      <dgm:prSet phldrT="[Texto]"/>
      <dgm:spPr/>
      <dgm:t>
        <a:bodyPr/>
        <a:lstStyle/>
        <a:p>
          <a:r>
            <a:rPr lang="es-ES" dirty="0"/>
            <a:t>Conclusiones</a:t>
          </a:r>
          <a:endParaRPr lang="es-CL" dirty="0"/>
        </a:p>
      </dgm:t>
    </dgm:pt>
    <dgm:pt modelId="{80783A72-5282-4A9D-AD5E-843E20A74D05}" type="parTrans" cxnId="{9A7D3262-94BE-4ED3-B8A2-859DE6993D41}">
      <dgm:prSet/>
      <dgm:spPr/>
      <dgm:t>
        <a:bodyPr/>
        <a:lstStyle/>
        <a:p>
          <a:endParaRPr lang="es-CL"/>
        </a:p>
      </dgm:t>
    </dgm:pt>
    <dgm:pt modelId="{C91F65CA-631E-4D9B-A1D4-DC4C3A7C5A28}" type="sibTrans" cxnId="{9A7D3262-94BE-4ED3-B8A2-859DE6993D41}">
      <dgm:prSet/>
      <dgm:spPr/>
      <dgm:t>
        <a:bodyPr/>
        <a:lstStyle/>
        <a:p>
          <a:endParaRPr lang="es-CL"/>
        </a:p>
      </dgm:t>
    </dgm:pt>
    <dgm:pt modelId="{908FD529-42E7-4539-9D75-A1D03AC0396B}" type="pres">
      <dgm:prSet presAssocID="{298FB209-5283-4162-88EC-940BDEE6DA59}" presName="Name0" presStyleCnt="0">
        <dgm:presLayoutVars>
          <dgm:chMax val="7"/>
          <dgm:chPref val="7"/>
          <dgm:dir/>
        </dgm:presLayoutVars>
      </dgm:prSet>
      <dgm:spPr/>
    </dgm:pt>
    <dgm:pt modelId="{D9ABD89C-2713-41E2-90A2-34767477DEE7}" type="pres">
      <dgm:prSet presAssocID="{298FB209-5283-4162-88EC-940BDEE6DA59}" presName="Name1" presStyleCnt="0"/>
      <dgm:spPr/>
    </dgm:pt>
    <dgm:pt modelId="{89E11F00-0054-4F68-ACC1-7127716FBFF4}" type="pres">
      <dgm:prSet presAssocID="{298FB209-5283-4162-88EC-940BDEE6DA59}" presName="cycle" presStyleCnt="0"/>
      <dgm:spPr/>
    </dgm:pt>
    <dgm:pt modelId="{660B3398-C7BE-44CD-9E0A-36F58A3E92B1}" type="pres">
      <dgm:prSet presAssocID="{298FB209-5283-4162-88EC-940BDEE6DA59}" presName="srcNode" presStyleLbl="node1" presStyleIdx="0" presStyleCnt="7"/>
      <dgm:spPr/>
    </dgm:pt>
    <dgm:pt modelId="{316F1DA2-2AE6-4F36-A695-D13272FBF039}" type="pres">
      <dgm:prSet presAssocID="{298FB209-5283-4162-88EC-940BDEE6DA59}" presName="conn" presStyleLbl="parChTrans1D2" presStyleIdx="0" presStyleCnt="1"/>
      <dgm:spPr/>
    </dgm:pt>
    <dgm:pt modelId="{4BC7AEF1-78F4-4C83-895E-4C96E3B7619B}" type="pres">
      <dgm:prSet presAssocID="{298FB209-5283-4162-88EC-940BDEE6DA59}" presName="extraNode" presStyleLbl="node1" presStyleIdx="0" presStyleCnt="7"/>
      <dgm:spPr/>
    </dgm:pt>
    <dgm:pt modelId="{DAB80136-FE44-4CC0-A3B8-6C9671F0AA56}" type="pres">
      <dgm:prSet presAssocID="{298FB209-5283-4162-88EC-940BDEE6DA59}" presName="dstNode" presStyleLbl="node1" presStyleIdx="0" presStyleCnt="7"/>
      <dgm:spPr/>
    </dgm:pt>
    <dgm:pt modelId="{B6818379-F6A2-4083-8CE1-9ED0BCBD7A6E}" type="pres">
      <dgm:prSet presAssocID="{8CB06B69-1445-45EE-977F-E302F4875121}" presName="text_1" presStyleLbl="node1" presStyleIdx="0" presStyleCnt="7">
        <dgm:presLayoutVars>
          <dgm:bulletEnabled val="1"/>
        </dgm:presLayoutVars>
      </dgm:prSet>
      <dgm:spPr/>
    </dgm:pt>
    <dgm:pt modelId="{63B441E4-FC03-430A-B143-2C5A499EA3F2}" type="pres">
      <dgm:prSet presAssocID="{8CB06B69-1445-45EE-977F-E302F4875121}" presName="accent_1" presStyleCnt="0"/>
      <dgm:spPr/>
    </dgm:pt>
    <dgm:pt modelId="{D289B70B-13CE-4FB8-B3DB-C3888DC8550B}" type="pres">
      <dgm:prSet presAssocID="{8CB06B69-1445-45EE-977F-E302F4875121}" presName="accentRepeatNode" presStyleLbl="solidFgAcc1" presStyleIdx="0" presStyleCnt="7"/>
      <dgm:spPr/>
    </dgm:pt>
    <dgm:pt modelId="{D678B81F-792A-4026-B481-35EB11CD656B}" type="pres">
      <dgm:prSet presAssocID="{EA24B301-3914-497D-A2F3-84A6C8FF59F3}" presName="text_2" presStyleLbl="node1" presStyleIdx="1" presStyleCnt="7">
        <dgm:presLayoutVars>
          <dgm:bulletEnabled val="1"/>
        </dgm:presLayoutVars>
      </dgm:prSet>
      <dgm:spPr/>
    </dgm:pt>
    <dgm:pt modelId="{9BFEB945-BC5C-4A06-B274-68D36F8C2E76}" type="pres">
      <dgm:prSet presAssocID="{EA24B301-3914-497D-A2F3-84A6C8FF59F3}" presName="accent_2" presStyleCnt="0"/>
      <dgm:spPr/>
    </dgm:pt>
    <dgm:pt modelId="{FEAC0416-9C68-4440-B52E-4DC9818F99CC}" type="pres">
      <dgm:prSet presAssocID="{EA24B301-3914-497D-A2F3-84A6C8FF59F3}" presName="accentRepeatNode" presStyleLbl="solidFgAcc1" presStyleIdx="1" presStyleCnt="7"/>
      <dgm:spPr/>
    </dgm:pt>
    <dgm:pt modelId="{BE006A77-F051-4F7B-BF13-18F72B5CD5D0}" type="pres">
      <dgm:prSet presAssocID="{985781EB-365D-4E44-8428-2C4FC2ECFF49}" presName="text_3" presStyleLbl="node1" presStyleIdx="2" presStyleCnt="7">
        <dgm:presLayoutVars>
          <dgm:bulletEnabled val="1"/>
        </dgm:presLayoutVars>
      </dgm:prSet>
      <dgm:spPr/>
    </dgm:pt>
    <dgm:pt modelId="{632D428A-8B74-45E3-972B-EC38E12B1133}" type="pres">
      <dgm:prSet presAssocID="{985781EB-365D-4E44-8428-2C4FC2ECFF49}" presName="accent_3" presStyleCnt="0"/>
      <dgm:spPr/>
    </dgm:pt>
    <dgm:pt modelId="{7C9DD93F-3D0A-4053-AFED-BC8ABF7925BF}" type="pres">
      <dgm:prSet presAssocID="{985781EB-365D-4E44-8428-2C4FC2ECFF49}" presName="accentRepeatNode" presStyleLbl="solidFgAcc1" presStyleIdx="2" presStyleCnt="7"/>
      <dgm:spPr/>
    </dgm:pt>
    <dgm:pt modelId="{E066452F-959D-4F3C-B06F-EB06F4ACBA19}" type="pres">
      <dgm:prSet presAssocID="{960FC4D2-299D-48EB-90F9-6F47A5B200E3}" presName="text_4" presStyleLbl="node1" presStyleIdx="3" presStyleCnt="7">
        <dgm:presLayoutVars>
          <dgm:bulletEnabled val="1"/>
        </dgm:presLayoutVars>
      </dgm:prSet>
      <dgm:spPr/>
    </dgm:pt>
    <dgm:pt modelId="{18A8F3C8-E57F-47D5-BA42-A178C45AD653}" type="pres">
      <dgm:prSet presAssocID="{960FC4D2-299D-48EB-90F9-6F47A5B200E3}" presName="accent_4" presStyleCnt="0"/>
      <dgm:spPr/>
    </dgm:pt>
    <dgm:pt modelId="{E56459F2-C6BB-40D9-84B4-76DC1C46CC6D}" type="pres">
      <dgm:prSet presAssocID="{960FC4D2-299D-48EB-90F9-6F47A5B200E3}" presName="accentRepeatNode" presStyleLbl="solidFgAcc1" presStyleIdx="3" presStyleCnt="7"/>
      <dgm:spPr/>
    </dgm:pt>
    <dgm:pt modelId="{CC3D86D8-5706-41DC-9BC9-09772C2C45C5}" type="pres">
      <dgm:prSet presAssocID="{8E06234A-151D-418A-8731-C91E9666B6A1}" presName="text_5" presStyleLbl="node1" presStyleIdx="4" presStyleCnt="7">
        <dgm:presLayoutVars>
          <dgm:bulletEnabled val="1"/>
        </dgm:presLayoutVars>
      </dgm:prSet>
      <dgm:spPr/>
    </dgm:pt>
    <dgm:pt modelId="{1FB6A71F-B3BE-4B53-8A7D-E6DAA6951C68}" type="pres">
      <dgm:prSet presAssocID="{8E06234A-151D-418A-8731-C91E9666B6A1}" presName="accent_5" presStyleCnt="0"/>
      <dgm:spPr/>
    </dgm:pt>
    <dgm:pt modelId="{FEAA4E9C-9DAD-40F8-AAD8-D4A4E63E4828}" type="pres">
      <dgm:prSet presAssocID="{8E06234A-151D-418A-8731-C91E9666B6A1}" presName="accentRepeatNode" presStyleLbl="solidFgAcc1" presStyleIdx="4" presStyleCnt="7"/>
      <dgm:spPr/>
    </dgm:pt>
    <dgm:pt modelId="{CAE61C8A-DF6C-41BA-B838-43491ADC18C1}" type="pres">
      <dgm:prSet presAssocID="{E5CDF685-C4FC-42A2-8D56-DBF7185D32CB}" presName="text_6" presStyleLbl="node1" presStyleIdx="5" presStyleCnt="7">
        <dgm:presLayoutVars>
          <dgm:bulletEnabled val="1"/>
        </dgm:presLayoutVars>
      </dgm:prSet>
      <dgm:spPr/>
    </dgm:pt>
    <dgm:pt modelId="{55F2BFB2-DAD2-48A5-9E1B-702CAB5D96AA}" type="pres">
      <dgm:prSet presAssocID="{E5CDF685-C4FC-42A2-8D56-DBF7185D32CB}" presName="accent_6" presStyleCnt="0"/>
      <dgm:spPr/>
    </dgm:pt>
    <dgm:pt modelId="{F6546248-EF1F-4716-A2E0-81D254CCA385}" type="pres">
      <dgm:prSet presAssocID="{E5CDF685-C4FC-42A2-8D56-DBF7185D32CB}" presName="accentRepeatNode" presStyleLbl="solidFgAcc1" presStyleIdx="5" presStyleCnt="7"/>
      <dgm:spPr/>
    </dgm:pt>
    <dgm:pt modelId="{C69B25AF-9369-4C01-BEB0-41B4B15C9AD5}" type="pres">
      <dgm:prSet presAssocID="{0019145A-9BDB-4A06-A1F1-904F9697C0BB}" presName="text_7" presStyleLbl="node1" presStyleIdx="6" presStyleCnt="7">
        <dgm:presLayoutVars>
          <dgm:bulletEnabled val="1"/>
        </dgm:presLayoutVars>
      </dgm:prSet>
      <dgm:spPr/>
    </dgm:pt>
    <dgm:pt modelId="{09ED4FBB-8756-428E-98A2-D239FE6265C0}" type="pres">
      <dgm:prSet presAssocID="{0019145A-9BDB-4A06-A1F1-904F9697C0BB}" presName="accent_7" presStyleCnt="0"/>
      <dgm:spPr/>
    </dgm:pt>
    <dgm:pt modelId="{7752456B-93F9-4591-90EC-A10BFBCC9A5F}" type="pres">
      <dgm:prSet presAssocID="{0019145A-9BDB-4A06-A1F1-904F9697C0BB}" presName="accentRepeatNode" presStyleLbl="solidFgAcc1" presStyleIdx="6" presStyleCnt="7"/>
      <dgm:spPr/>
    </dgm:pt>
  </dgm:ptLst>
  <dgm:cxnLst>
    <dgm:cxn modelId="{427E3334-6C0B-4246-9303-936AF32DC7BC}" type="presOf" srcId="{8E06234A-151D-418A-8731-C91E9666B6A1}" destId="{CC3D86D8-5706-41DC-9BC9-09772C2C45C5}" srcOrd="0" destOrd="0" presId="urn:microsoft.com/office/officeart/2008/layout/VerticalCurvedList"/>
    <dgm:cxn modelId="{F51B3A61-6C41-4964-AF3A-8E60FFB22FA9}" srcId="{298FB209-5283-4162-88EC-940BDEE6DA59}" destId="{8CB06B69-1445-45EE-977F-E302F4875121}" srcOrd="0" destOrd="0" parTransId="{8A08AAB1-7C15-4B6F-B466-C82710A0B151}" sibTransId="{FDBA9439-73AD-44C1-86F2-4A6D623820E8}"/>
    <dgm:cxn modelId="{D61FD241-FFF5-4E6B-8D6A-8BABD3F88F76}" srcId="{298FB209-5283-4162-88EC-940BDEE6DA59}" destId="{EA24B301-3914-497D-A2F3-84A6C8FF59F3}" srcOrd="1" destOrd="0" parTransId="{478DAA2E-643F-4A6E-8CCA-F8800D39C79B}" sibTransId="{B9EC933B-C70E-4CF1-BF67-44684AEBA22F}"/>
    <dgm:cxn modelId="{9A7D3262-94BE-4ED3-B8A2-859DE6993D41}" srcId="{298FB209-5283-4162-88EC-940BDEE6DA59}" destId="{0019145A-9BDB-4A06-A1F1-904F9697C0BB}" srcOrd="6" destOrd="0" parTransId="{80783A72-5282-4A9D-AD5E-843E20A74D05}" sibTransId="{C91F65CA-631E-4D9B-A1D4-DC4C3A7C5A28}"/>
    <dgm:cxn modelId="{9C238B48-F774-4F80-A4D4-53F682AFFF17}" srcId="{298FB209-5283-4162-88EC-940BDEE6DA59}" destId="{E5CDF685-C4FC-42A2-8D56-DBF7185D32CB}" srcOrd="5" destOrd="0" parTransId="{574A7A20-8CA6-4E72-B814-CA9AC7A1D517}" sibTransId="{5C4B6D6A-0664-4A95-9435-B3FE9A22E562}"/>
    <dgm:cxn modelId="{D33FC055-CB2B-4332-A291-17F4EA41F2C5}" type="presOf" srcId="{960FC4D2-299D-48EB-90F9-6F47A5B200E3}" destId="{E066452F-959D-4F3C-B06F-EB06F4ACBA19}" srcOrd="0" destOrd="0" presId="urn:microsoft.com/office/officeart/2008/layout/VerticalCurvedList"/>
    <dgm:cxn modelId="{C2145157-BBFF-4B03-8718-C75C37185B8B}" type="presOf" srcId="{FDBA9439-73AD-44C1-86F2-4A6D623820E8}" destId="{316F1DA2-2AE6-4F36-A695-D13272FBF039}" srcOrd="0" destOrd="0" presId="urn:microsoft.com/office/officeart/2008/layout/VerticalCurvedList"/>
    <dgm:cxn modelId="{CA6FA08C-7032-4563-94C9-874793AA4280}" srcId="{298FB209-5283-4162-88EC-940BDEE6DA59}" destId="{8E06234A-151D-418A-8731-C91E9666B6A1}" srcOrd="4" destOrd="0" parTransId="{74554C27-0B01-440E-9831-EB54BC8C7639}" sibTransId="{447E828D-1589-4577-A050-9D459C254F91}"/>
    <dgm:cxn modelId="{46D06D9B-340E-493C-A549-466B85E9CA3F}" type="presOf" srcId="{8CB06B69-1445-45EE-977F-E302F4875121}" destId="{B6818379-F6A2-4083-8CE1-9ED0BCBD7A6E}" srcOrd="0" destOrd="0" presId="urn:microsoft.com/office/officeart/2008/layout/VerticalCurvedList"/>
    <dgm:cxn modelId="{06D3FC9F-F0F3-456F-ACF9-0B758BAC9123}" type="presOf" srcId="{EA24B301-3914-497D-A2F3-84A6C8FF59F3}" destId="{D678B81F-792A-4026-B481-35EB11CD656B}" srcOrd="0" destOrd="0" presId="urn:microsoft.com/office/officeart/2008/layout/VerticalCurvedList"/>
    <dgm:cxn modelId="{6AD684A4-08F7-4508-BF40-C4742E9D1906}" srcId="{298FB209-5283-4162-88EC-940BDEE6DA59}" destId="{985781EB-365D-4E44-8428-2C4FC2ECFF49}" srcOrd="2" destOrd="0" parTransId="{B6CED3D2-B91B-4EC3-B122-DE9F66AD571E}" sibTransId="{4102BB35-5699-48CE-A629-A7E67FA10E49}"/>
    <dgm:cxn modelId="{F4DA1FB6-6A2D-48AD-A14E-9CE510EC86FF}" srcId="{298FB209-5283-4162-88EC-940BDEE6DA59}" destId="{960FC4D2-299D-48EB-90F9-6F47A5B200E3}" srcOrd="3" destOrd="0" parTransId="{0498336F-6E6E-495D-86C5-DE9908CDB584}" sibTransId="{E0C05432-B17B-4E01-B0E3-A36702F921F4}"/>
    <dgm:cxn modelId="{161D27CD-D390-41AC-AF92-E307CA081610}" type="presOf" srcId="{985781EB-365D-4E44-8428-2C4FC2ECFF49}" destId="{BE006A77-F051-4F7B-BF13-18F72B5CD5D0}" srcOrd="0" destOrd="0" presId="urn:microsoft.com/office/officeart/2008/layout/VerticalCurvedList"/>
    <dgm:cxn modelId="{AD1D5AD4-01B4-42F7-9CF8-1E72D6C4A5CF}" type="presOf" srcId="{298FB209-5283-4162-88EC-940BDEE6DA59}" destId="{908FD529-42E7-4539-9D75-A1D03AC0396B}" srcOrd="0" destOrd="0" presId="urn:microsoft.com/office/officeart/2008/layout/VerticalCurvedList"/>
    <dgm:cxn modelId="{8552FED4-3AA7-4D5A-8AEE-51745A008AF3}" type="presOf" srcId="{E5CDF685-C4FC-42A2-8D56-DBF7185D32CB}" destId="{CAE61C8A-DF6C-41BA-B838-43491ADC18C1}" srcOrd="0" destOrd="0" presId="urn:microsoft.com/office/officeart/2008/layout/VerticalCurvedList"/>
    <dgm:cxn modelId="{AD8BD6E2-C485-43F7-9913-5B442C95539B}" type="presOf" srcId="{0019145A-9BDB-4A06-A1F1-904F9697C0BB}" destId="{C69B25AF-9369-4C01-BEB0-41B4B15C9AD5}" srcOrd="0" destOrd="0" presId="urn:microsoft.com/office/officeart/2008/layout/VerticalCurvedList"/>
    <dgm:cxn modelId="{C16A7862-5A6E-4666-845F-38B82CDF6E39}" type="presParOf" srcId="{908FD529-42E7-4539-9D75-A1D03AC0396B}" destId="{D9ABD89C-2713-41E2-90A2-34767477DEE7}" srcOrd="0" destOrd="0" presId="urn:microsoft.com/office/officeart/2008/layout/VerticalCurvedList"/>
    <dgm:cxn modelId="{1B5659F2-D534-444A-A972-BDDBC33981A7}" type="presParOf" srcId="{D9ABD89C-2713-41E2-90A2-34767477DEE7}" destId="{89E11F00-0054-4F68-ACC1-7127716FBFF4}" srcOrd="0" destOrd="0" presId="urn:microsoft.com/office/officeart/2008/layout/VerticalCurvedList"/>
    <dgm:cxn modelId="{CE1B12E0-CB72-45AB-8C05-DCE71B663811}" type="presParOf" srcId="{89E11F00-0054-4F68-ACC1-7127716FBFF4}" destId="{660B3398-C7BE-44CD-9E0A-36F58A3E92B1}" srcOrd="0" destOrd="0" presId="urn:microsoft.com/office/officeart/2008/layout/VerticalCurvedList"/>
    <dgm:cxn modelId="{53083E9C-CB07-40EB-A2BC-C116F943D3AD}" type="presParOf" srcId="{89E11F00-0054-4F68-ACC1-7127716FBFF4}" destId="{316F1DA2-2AE6-4F36-A695-D13272FBF039}" srcOrd="1" destOrd="0" presId="urn:microsoft.com/office/officeart/2008/layout/VerticalCurvedList"/>
    <dgm:cxn modelId="{6BE24ADC-904F-47C3-8D3A-46F16F851A6E}" type="presParOf" srcId="{89E11F00-0054-4F68-ACC1-7127716FBFF4}" destId="{4BC7AEF1-78F4-4C83-895E-4C96E3B7619B}" srcOrd="2" destOrd="0" presId="urn:microsoft.com/office/officeart/2008/layout/VerticalCurvedList"/>
    <dgm:cxn modelId="{1082736E-6631-4C5D-93C0-A21071DC6434}" type="presParOf" srcId="{89E11F00-0054-4F68-ACC1-7127716FBFF4}" destId="{DAB80136-FE44-4CC0-A3B8-6C9671F0AA56}" srcOrd="3" destOrd="0" presId="urn:microsoft.com/office/officeart/2008/layout/VerticalCurvedList"/>
    <dgm:cxn modelId="{A1747781-48AE-4039-9DCC-6B8E75DB1DEF}" type="presParOf" srcId="{D9ABD89C-2713-41E2-90A2-34767477DEE7}" destId="{B6818379-F6A2-4083-8CE1-9ED0BCBD7A6E}" srcOrd="1" destOrd="0" presId="urn:microsoft.com/office/officeart/2008/layout/VerticalCurvedList"/>
    <dgm:cxn modelId="{2AAA8BB4-7537-450B-82A8-C43E7C2EA0B7}" type="presParOf" srcId="{D9ABD89C-2713-41E2-90A2-34767477DEE7}" destId="{63B441E4-FC03-430A-B143-2C5A499EA3F2}" srcOrd="2" destOrd="0" presId="urn:microsoft.com/office/officeart/2008/layout/VerticalCurvedList"/>
    <dgm:cxn modelId="{A2DD8DDD-19FC-4F06-AF1D-C4F90AEDC9D2}" type="presParOf" srcId="{63B441E4-FC03-430A-B143-2C5A499EA3F2}" destId="{D289B70B-13CE-4FB8-B3DB-C3888DC8550B}" srcOrd="0" destOrd="0" presId="urn:microsoft.com/office/officeart/2008/layout/VerticalCurvedList"/>
    <dgm:cxn modelId="{A6533C24-58AA-42C3-8414-4FDE5B3B7F0D}" type="presParOf" srcId="{D9ABD89C-2713-41E2-90A2-34767477DEE7}" destId="{D678B81F-792A-4026-B481-35EB11CD656B}" srcOrd="3" destOrd="0" presId="urn:microsoft.com/office/officeart/2008/layout/VerticalCurvedList"/>
    <dgm:cxn modelId="{89981127-5301-480B-9AED-E9F5CC7C27FA}" type="presParOf" srcId="{D9ABD89C-2713-41E2-90A2-34767477DEE7}" destId="{9BFEB945-BC5C-4A06-B274-68D36F8C2E76}" srcOrd="4" destOrd="0" presId="urn:microsoft.com/office/officeart/2008/layout/VerticalCurvedList"/>
    <dgm:cxn modelId="{443530C3-E78E-4DD6-BA9E-F2E5F1F6C69A}" type="presParOf" srcId="{9BFEB945-BC5C-4A06-B274-68D36F8C2E76}" destId="{FEAC0416-9C68-4440-B52E-4DC9818F99CC}" srcOrd="0" destOrd="0" presId="urn:microsoft.com/office/officeart/2008/layout/VerticalCurvedList"/>
    <dgm:cxn modelId="{5D930841-B051-483E-A33F-2E29F47EA322}" type="presParOf" srcId="{D9ABD89C-2713-41E2-90A2-34767477DEE7}" destId="{BE006A77-F051-4F7B-BF13-18F72B5CD5D0}" srcOrd="5" destOrd="0" presId="urn:microsoft.com/office/officeart/2008/layout/VerticalCurvedList"/>
    <dgm:cxn modelId="{60A27138-FA98-4DBC-9EB9-DBCB8E062AE7}" type="presParOf" srcId="{D9ABD89C-2713-41E2-90A2-34767477DEE7}" destId="{632D428A-8B74-45E3-972B-EC38E12B1133}" srcOrd="6" destOrd="0" presId="urn:microsoft.com/office/officeart/2008/layout/VerticalCurvedList"/>
    <dgm:cxn modelId="{D770212F-F2CF-43EE-84BC-2D35124DC251}" type="presParOf" srcId="{632D428A-8B74-45E3-972B-EC38E12B1133}" destId="{7C9DD93F-3D0A-4053-AFED-BC8ABF7925BF}" srcOrd="0" destOrd="0" presId="urn:microsoft.com/office/officeart/2008/layout/VerticalCurvedList"/>
    <dgm:cxn modelId="{61A17408-7D46-4E90-8ECA-4DE71B723D28}" type="presParOf" srcId="{D9ABD89C-2713-41E2-90A2-34767477DEE7}" destId="{E066452F-959D-4F3C-B06F-EB06F4ACBA19}" srcOrd="7" destOrd="0" presId="urn:microsoft.com/office/officeart/2008/layout/VerticalCurvedList"/>
    <dgm:cxn modelId="{CA4BCF63-ED66-4E6A-BB45-1E14DFAA0C1F}" type="presParOf" srcId="{D9ABD89C-2713-41E2-90A2-34767477DEE7}" destId="{18A8F3C8-E57F-47D5-BA42-A178C45AD653}" srcOrd="8" destOrd="0" presId="urn:microsoft.com/office/officeart/2008/layout/VerticalCurvedList"/>
    <dgm:cxn modelId="{303BF796-43E2-4743-93F9-B05FF1869DEF}" type="presParOf" srcId="{18A8F3C8-E57F-47D5-BA42-A178C45AD653}" destId="{E56459F2-C6BB-40D9-84B4-76DC1C46CC6D}" srcOrd="0" destOrd="0" presId="urn:microsoft.com/office/officeart/2008/layout/VerticalCurvedList"/>
    <dgm:cxn modelId="{555ED6EC-6B02-4DAA-8305-5ADDEE1D11DC}" type="presParOf" srcId="{D9ABD89C-2713-41E2-90A2-34767477DEE7}" destId="{CC3D86D8-5706-41DC-9BC9-09772C2C45C5}" srcOrd="9" destOrd="0" presId="urn:microsoft.com/office/officeart/2008/layout/VerticalCurvedList"/>
    <dgm:cxn modelId="{9C65148D-B1B4-407E-9468-F5778B806DCE}" type="presParOf" srcId="{D9ABD89C-2713-41E2-90A2-34767477DEE7}" destId="{1FB6A71F-B3BE-4B53-8A7D-E6DAA6951C68}" srcOrd="10" destOrd="0" presId="urn:microsoft.com/office/officeart/2008/layout/VerticalCurvedList"/>
    <dgm:cxn modelId="{F840B207-472D-4DDA-8528-C0281D6E572E}" type="presParOf" srcId="{1FB6A71F-B3BE-4B53-8A7D-E6DAA6951C68}" destId="{FEAA4E9C-9DAD-40F8-AAD8-D4A4E63E4828}" srcOrd="0" destOrd="0" presId="urn:microsoft.com/office/officeart/2008/layout/VerticalCurvedList"/>
    <dgm:cxn modelId="{B9A100D4-AD64-4360-96B5-66F616CF58F2}" type="presParOf" srcId="{D9ABD89C-2713-41E2-90A2-34767477DEE7}" destId="{CAE61C8A-DF6C-41BA-B838-43491ADC18C1}" srcOrd="11" destOrd="0" presId="urn:microsoft.com/office/officeart/2008/layout/VerticalCurvedList"/>
    <dgm:cxn modelId="{61E5ED73-0706-4FBC-BDC8-C050B34B5EDC}" type="presParOf" srcId="{D9ABD89C-2713-41E2-90A2-34767477DEE7}" destId="{55F2BFB2-DAD2-48A5-9E1B-702CAB5D96AA}" srcOrd="12" destOrd="0" presId="urn:microsoft.com/office/officeart/2008/layout/VerticalCurvedList"/>
    <dgm:cxn modelId="{57296F27-97CA-4721-AAA9-700CC43BD6D5}" type="presParOf" srcId="{55F2BFB2-DAD2-48A5-9E1B-702CAB5D96AA}" destId="{F6546248-EF1F-4716-A2E0-81D254CCA385}" srcOrd="0" destOrd="0" presId="urn:microsoft.com/office/officeart/2008/layout/VerticalCurvedList"/>
    <dgm:cxn modelId="{71812E6D-FAFC-4E2E-8968-95D4D5F107B9}" type="presParOf" srcId="{D9ABD89C-2713-41E2-90A2-34767477DEE7}" destId="{C69B25AF-9369-4C01-BEB0-41B4B15C9AD5}" srcOrd="13" destOrd="0" presId="urn:microsoft.com/office/officeart/2008/layout/VerticalCurvedList"/>
    <dgm:cxn modelId="{ED9EE2AF-3347-4D15-9A74-0EAA49301CE9}" type="presParOf" srcId="{D9ABD89C-2713-41E2-90A2-34767477DEE7}" destId="{09ED4FBB-8756-428E-98A2-D239FE6265C0}" srcOrd="14" destOrd="0" presId="urn:microsoft.com/office/officeart/2008/layout/VerticalCurvedList"/>
    <dgm:cxn modelId="{264E8517-0195-41CB-9EB5-D7B25790464D}" type="presParOf" srcId="{09ED4FBB-8756-428E-98A2-D239FE6265C0}" destId="{7752456B-93F9-4591-90EC-A10BFBCC9A5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1ED5280-9D2D-4F3E-A5AC-8B817E26284F}" type="doc">
      <dgm:prSet loTypeId="urn:microsoft.com/office/officeart/2005/8/layout/default" loCatId="list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s-CL"/>
        </a:p>
      </dgm:t>
    </dgm:pt>
    <dgm:pt modelId="{3C903BE8-DDCD-45CD-B946-675CF12725F5}">
      <dgm:prSet phldrT="[Texto]"/>
      <dgm:spPr/>
      <dgm:t>
        <a:bodyPr/>
        <a:lstStyle/>
        <a:p>
          <a:r>
            <a:rPr lang="es-ES" dirty="0"/>
            <a:t>Respaldos de gastos</a:t>
          </a:r>
          <a:endParaRPr lang="es-CL" dirty="0"/>
        </a:p>
      </dgm:t>
    </dgm:pt>
    <dgm:pt modelId="{A862BB57-E2AC-4B53-957A-55F95D81658A}" type="parTrans" cxnId="{F343F761-52E5-4141-B974-A652E094BE80}">
      <dgm:prSet/>
      <dgm:spPr/>
      <dgm:t>
        <a:bodyPr/>
        <a:lstStyle/>
        <a:p>
          <a:endParaRPr lang="es-CL"/>
        </a:p>
      </dgm:t>
    </dgm:pt>
    <dgm:pt modelId="{A19D367B-979F-45CC-A133-6DA90472F89C}" type="sibTrans" cxnId="{F343F761-52E5-4141-B974-A652E094BE80}">
      <dgm:prSet/>
      <dgm:spPr/>
      <dgm:t>
        <a:bodyPr/>
        <a:lstStyle/>
        <a:p>
          <a:endParaRPr lang="es-CL"/>
        </a:p>
      </dgm:t>
    </dgm:pt>
    <dgm:pt modelId="{EB14CC63-1D2C-46B4-9A4D-18205C56BEB4}">
      <dgm:prSet phldrT="[Texto]"/>
      <dgm:spPr/>
      <dgm:t>
        <a:bodyPr/>
        <a:lstStyle/>
        <a:p>
          <a:r>
            <a:rPr lang="es-ES" dirty="0"/>
            <a:t>Asistencias</a:t>
          </a:r>
          <a:endParaRPr lang="es-CL" dirty="0"/>
        </a:p>
      </dgm:t>
    </dgm:pt>
    <dgm:pt modelId="{79C3397D-8550-48E0-8E34-72FD3C94699C}" type="parTrans" cxnId="{6D0AF394-D7F9-4AE9-BBDF-2B14B8ED3209}">
      <dgm:prSet/>
      <dgm:spPr/>
      <dgm:t>
        <a:bodyPr/>
        <a:lstStyle/>
        <a:p>
          <a:endParaRPr lang="es-CL"/>
        </a:p>
      </dgm:t>
    </dgm:pt>
    <dgm:pt modelId="{AA679358-E9BF-446C-A99E-354CBEDE51B0}" type="sibTrans" cxnId="{6D0AF394-D7F9-4AE9-BBDF-2B14B8ED3209}">
      <dgm:prSet/>
      <dgm:spPr/>
      <dgm:t>
        <a:bodyPr/>
        <a:lstStyle/>
        <a:p>
          <a:endParaRPr lang="es-CL"/>
        </a:p>
      </dgm:t>
    </dgm:pt>
    <dgm:pt modelId="{0F588FCF-5D65-4692-B767-E9B568DBC588}">
      <dgm:prSet phldrT="[Texto]"/>
      <dgm:spPr/>
      <dgm:t>
        <a:bodyPr/>
        <a:lstStyle/>
        <a:p>
          <a:r>
            <a:rPr lang="es-ES" dirty="0"/>
            <a:t>Rendiciones</a:t>
          </a:r>
          <a:endParaRPr lang="es-CL" dirty="0"/>
        </a:p>
      </dgm:t>
    </dgm:pt>
    <dgm:pt modelId="{7C4EB5DC-8CB5-4FC2-93BA-5996899E0965}" type="parTrans" cxnId="{EF72F8B1-3147-48BC-89A0-3EC423D0B28A}">
      <dgm:prSet/>
      <dgm:spPr/>
      <dgm:t>
        <a:bodyPr/>
        <a:lstStyle/>
        <a:p>
          <a:endParaRPr lang="es-CL"/>
        </a:p>
      </dgm:t>
    </dgm:pt>
    <dgm:pt modelId="{8A4FFFD1-F791-4602-A47B-DD58814774BA}" type="sibTrans" cxnId="{EF72F8B1-3147-48BC-89A0-3EC423D0B28A}">
      <dgm:prSet/>
      <dgm:spPr/>
      <dgm:t>
        <a:bodyPr/>
        <a:lstStyle/>
        <a:p>
          <a:endParaRPr lang="es-CL"/>
        </a:p>
      </dgm:t>
    </dgm:pt>
    <dgm:pt modelId="{107297E3-7109-4B6C-9378-4F8099F4EAB2}">
      <dgm:prSet phldrT="[Texto]"/>
      <dgm:spPr/>
      <dgm:t>
        <a:bodyPr/>
        <a:lstStyle/>
        <a:p>
          <a:r>
            <a:rPr lang="es-ES" dirty="0"/>
            <a:t>Informe tipo</a:t>
          </a:r>
          <a:endParaRPr lang="es-CL" dirty="0"/>
        </a:p>
      </dgm:t>
    </dgm:pt>
    <dgm:pt modelId="{30974DBB-D8E0-4834-B513-FEFAA960EAC9}" type="parTrans" cxnId="{DC13CFEA-B082-43C7-BC85-447A309B931A}">
      <dgm:prSet/>
      <dgm:spPr/>
      <dgm:t>
        <a:bodyPr/>
        <a:lstStyle/>
        <a:p>
          <a:endParaRPr lang="es-CL"/>
        </a:p>
      </dgm:t>
    </dgm:pt>
    <dgm:pt modelId="{36B39638-FD6F-46EB-943F-2FC54A4827F1}" type="sibTrans" cxnId="{DC13CFEA-B082-43C7-BC85-447A309B931A}">
      <dgm:prSet/>
      <dgm:spPr/>
      <dgm:t>
        <a:bodyPr/>
        <a:lstStyle/>
        <a:p>
          <a:endParaRPr lang="es-CL"/>
        </a:p>
      </dgm:t>
    </dgm:pt>
    <dgm:pt modelId="{A870F2CC-9510-48B7-8815-B26254462689}">
      <dgm:prSet phldrT="[Texto]"/>
      <dgm:spPr/>
      <dgm:t>
        <a:bodyPr/>
        <a:lstStyle/>
        <a:p>
          <a:r>
            <a:rPr lang="es-ES" dirty="0"/>
            <a:t>Cotizaciones</a:t>
          </a:r>
          <a:endParaRPr lang="es-CL" dirty="0"/>
        </a:p>
      </dgm:t>
    </dgm:pt>
    <dgm:pt modelId="{9C35B263-7328-4FDD-8EC0-AC4BFE819E42}" type="parTrans" cxnId="{9E14D24B-7074-4FBB-BE0E-4F46BA507FDB}">
      <dgm:prSet/>
      <dgm:spPr/>
      <dgm:t>
        <a:bodyPr/>
        <a:lstStyle/>
        <a:p>
          <a:endParaRPr lang="es-CL"/>
        </a:p>
      </dgm:t>
    </dgm:pt>
    <dgm:pt modelId="{0F79436A-B6CA-4A02-B37D-931580F71CA4}" type="sibTrans" cxnId="{9E14D24B-7074-4FBB-BE0E-4F46BA507FDB}">
      <dgm:prSet/>
      <dgm:spPr/>
      <dgm:t>
        <a:bodyPr/>
        <a:lstStyle/>
        <a:p>
          <a:endParaRPr lang="es-CL"/>
        </a:p>
      </dgm:t>
    </dgm:pt>
    <dgm:pt modelId="{265249FD-0EB6-44FF-A319-5BDAD8A0B925}">
      <dgm:prSet phldrT="[Texto]"/>
      <dgm:spPr/>
      <dgm:t>
        <a:bodyPr/>
        <a:lstStyle/>
        <a:p>
          <a:r>
            <a:rPr lang="es-ES" dirty="0"/>
            <a:t>Dependiendo del monto autorizado</a:t>
          </a:r>
          <a:endParaRPr lang="es-CL" dirty="0"/>
        </a:p>
      </dgm:t>
    </dgm:pt>
    <dgm:pt modelId="{98523C2A-7D0C-4485-83FE-77430B2194E4}" type="parTrans" cxnId="{EB640331-5A43-418A-B8BA-A912A6947D45}">
      <dgm:prSet/>
      <dgm:spPr/>
      <dgm:t>
        <a:bodyPr/>
        <a:lstStyle/>
        <a:p>
          <a:endParaRPr lang="es-CL"/>
        </a:p>
      </dgm:t>
    </dgm:pt>
    <dgm:pt modelId="{2FC93F84-7131-4518-BBDA-8DC1B90662B3}" type="sibTrans" cxnId="{EB640331-5A43-418A-B8BA-A912A6947D45}">
      <dgm:prSet/>
      <dgm:spPr/>
      <dgm:t>
        <a:bodyPr/>
        <a:lstStyle/>
        <a:p>
          <a:endParaRPr lang="es-CL"/>
        </a:p>
      </dgm:t>
    </dgm:pt>
    <dgm:pt modelId="{FE92FCA1-8FF4-40EB-B9C3-12998113A959}">
      <dgm:prSet phldrT="[Texto]"/>
      <dgm:spPr/>
      <dgm:t>
        <a:bodyPr/>
        <a:lstStyle/>
        <a:p>
          <a:r>
            <a:rPr lang="es-ES" dirty="0"/>
            <a:t>Comprobantes</a:t>
          </a:r>
          <a:endParaRPr lang="es-CL" dirty="0"/>
        </a:p>
      </dgm:t>
    </dgm:pt>
    <dgm:pt modelId="{F88FB627-76F5-4B56-AA53-744E20F44582}" type="parTrans" cxnId="{47743237-15AF-4302-B370-7E604CA73097}">
      <dgm:prSet/>
      <dgm:spPr/>
      <dgm:t>
        <a:bodyPr/>
        <a:lstStyle/>
        <a:p>
          <a:endParaRPr lang="es-CL"/>
        </a:p>
      </dgm:t>
    </dgm:pt>
    <dgm:pt modelId="{8B9AE97A-C335-4CED-B655-9E0C6C1E12AA}" type="sibTrans" cxnId="{47743237-15AF-4302-B370-7E604CA73097}">
      <dgm:prSet/>
      <dgm:spPr/>
      <dgm:t>
        <a:bodyPr/>
        <a:lstStyle/>
        <a:p>
          <a:endParaRPr lang="es-CL"/>
        </a:p>
      </dgm:t>
    </dgm:pt>
    <dgm:pt modelId="{5A24C1A3-87A8-4460-A4C4-96123D490ECC}">
      <dgm:prSet phldrT="[Texto]"/>
      <dgm:spPr/>
      <dgm:t>
        <a:bodyPr/>
        <a:lstStyle/>
        <a:p>
          <a:r>
            <a:rPr lang="es-ES" dirty="0"/>
            <a:t>No excedan el mes corrido</a:t>
          </a:r>
          <a:endParaRPr lang="es-CL" dirty="0"/>
        </a:p>
      </dgm:t>
    </dgm:pt>
    <dgm:pt modelId="{785F091D-79A4-4AC9-85DC-95F3CE13F003}" type="parTrans" cxnId="{54500049-C1A6-4A36-BBF7-C737DEE6A8B5}">
      <dgm:prSet/>
      <dgm:spPr/>
      <dgm:t>
        <a:bodyPr/>
        <a:lstStyle/>
        <a:p>
          <a:endParaRPr lang="es-CL"/>
        </a:p>
      </dgm:t>
    </dgm:pt>
    <dgm:pt modelId="{A22A3E2A-C041-4219-B16B-A9AE10BAF5D9}" type="sibTrans" cxnId="{54500049-C1A6-4A36-BBF7-C737DEE6A8B5}">
      <dgm:prSet/>
      <dgm:spPr/>
      <dgm:t>
        <a:bodyPr/>
        <a:lstStyle/>
        <a:p>
          <a:endParaRPr lang="es-CL"/>
        </a:p>
      </dgm:t>
    </dgm:pt>
    <dgm:pt modelId="{4360D577-4F5E-4C95-B3D4-2A391B70CCA7}">
      <dgm:prSet phldrT="[Texto]"/>
      <dgm:spPr/>
      <dgm:t>
        <a:bodyPr/>
        <a:lstStyle/>
        <a:p>
          <a:r>
            <a:rPr lang="es-ES" dirty="0"/>
            <a:t>Actas</a:t>
          </a:r>
          <a:endParaRPr lang="es-CL" dirty="0"/>
        </a:p>
      </dgm:t>
    </dgm:pt>
    <dgm:pt modelId="{F46BD24E-1780-4FD4-BE35-797490F9BFBA}" type="parTrans" cxnId="{C0CD9E68-EDBD-465E-9E4E-B9480B29E923}">
      <dgm:prSet/>
      <dgm:spPr/>
      <dgm:t>
        <a:bodyPr/>
        <a:lstStyle/>
        <a:p>
          <a:endParaRPr lang="es-CL"/>
        </a:p>
      </dgm:t>
    </dgm:pt>
    <dgm:pt modelId="{CD3121DC-0A4C-4C28-9C85-E63DB8F60400}" type="sibTrans" cxnId="{C0CD9E68-EDBD-465E-9E4E-B9480B29E923}">
      <dgm:prSet/>
      <dgm:spPr/>
      <dgm:t>
        <a:bodyPr/>
        <a:lstStyle/>
        <a:p>
          <a:endParaRPr lang="es-CL"/>
        </a:p>
      </dgm:t>
    </dgm:pt>
    <dgm:pt modelId="{FBE590C1-90BD-4C5E-B0C4-69B87CD08520}">
      <dgm:prSet phldrT="[Texto]"/>
      <dgm:spPr/>
      <dgm:t>
        <a:bodyPr/>
        <a:lstStyle/>
        <a:p>
          <a:r>
            <a:rPr lang="es-ES" dirty="0"/>
            <a:t>Inmuebles y terrenos</a:t>
          </a:r>
          <a:endParaRPr lang="es-CL" dirty="0"/>
        </a:p>
      </dgm:t>
    </dgm:pt>
    <dgm:pt modelId="{CCD618DD-47F1-48D8-8A71-66502E181621}" type="parTrans" cxnId="{83FDFDD5-7E03-4E8D-AE98-82A2C194AC40}">
      <dgm:prSet/>
      <dgm:spPr/>
      <dgm:t>
        <a:bodyPr/>
        <a:lstStyle/>
        <a:p>
          <a:endParaRPr lang="es-CL"/>
        </a:p>
      </dgm:t>
    </dgm:pt>
    <dgm:pt modelId="{E9CB6336-3E20-4618-9217-6B88F6C64C32}" type="sibTrans" cxnId="{83FDFDD5-7E03-4E8D-AE98-82A2C194AC40}">
      <dgm:prSet/>
      <dgm:spPr/>
      <dgm:t>
        <a:bodyPr/>
        <a:lstStyle/>
        <a:p>
          <a:endParaRPr lang="es-CL"/>
        </a:p>
      </dgm:t>
    </dgm:pt>
    <dgm:pt modelId="{F9CB78F2-740B-4AC0-A1B8-21EE52D22FBB}" type="pres">
      <dgm:prSet presAssocID="{C1ED5280-9D2D-4F3E-A5AC-8B817E26284F}" presName="diagram" presStyleCnt="0">
        <dgm:presLayoutVars>
          <dgm:dir/>
          <dgm:resizeHandles val="exact"/>
        </dgm:presLayoutVars>
      </dgm:prSet>
      <dgm:spPr/>
    </dgm:pt>
    <dgm:pt modelId="{4D745E8E-53DB-449B-BA7F-A4CACA9D6684}" type="pres">
      <dgm:prSet presAssocID="{3C903BE8-DDCD-45CD-B946-675CF12725F5}" presName="node" presStyleLbl="node1" presStyleIdx="0" presStyleCnt="4">
        <dgm:presLayoutVars>
          <dgm:bulletEnabled val="1"/>
        </dgm:presLayoutVars>
      </dgm:prSet>
      <dgm:spPr/>
    </dgm:pt>
    <dgm:pt modelId="{AE981874-7128-4B0D-95AE-16FB3386B311}" type="pres">
      <dgm:prSet presAssocID="{A19D367B-979F-45CC-A133-6DA90472F89C}" presName="sibTrans" presStyleCnt="0"/>
      <dgm:spPr/>
    </dgm:pt>
    <dgm:pt modelId="{7C031BEB-7B18-4D5C-AEBB-926BFBB2A43E}" type="pres">
      <dgm:prSet presAssocID="{0F588FCF-5D65-4692-B767-E9B568DBC588}" presName="node" presStyleLbl="node1" presStyleIdx="1" presStyleCnt="4">
        <dgm:presLayoutVars>
          <dgm:bulletEnabled val="1"/>
        </dgm:presLayoutVars>
      </dgm:prSet>
      <dgm:spPr/>
    </dgm:pt>
    <dgm:pt modelId="{56491670-6795-4D60-B381-098DFC762663}" type="pres">
      <dgm:prSet presAssocID="{8A4FFFD1-F791-4602-A47B-DD58814774BA}" presName="sibTrans" presStyleCnt="0"/>
      <dgm:spPr/>
    </dgm:pt>
    <dgm:pt modelId="{871FCEFA-7B3E-4359-9271-D3C20D54770A}" type="pres">
      <dgm:prSet presAssocID="{A870F2CC-9510-48B7-8815-B26254462689}" presName="node" presStyleLbl="node1" presStyleIdx="2" presStyleCnt="4">
        <dgm:presLayoutVars>
          <dgm:bulletEnabled val="1"/>
        </dgm:presLayoutVars>
      </dgm:prSet>
      <dgm:spPr/>
    </dgm:pt>
    <dgm:pt modelId="{AD36BF51-1548-4A6F-9C05-DFB26778D182}" type="pres">
      <dgm:prSet presAssocID="{0F79436A-B6CA-4A02-B37D-931580F71CA4}" presName="sibTrans" presStyleCnt="0"/>
      <dgm:spPr/>
    </dgm:pt>
    <dgm:pt modelId="{7E8D9D31-7A5D-4658-9E58-45C0C3DF16F2}" type="pres">
      <dgm:prSet presAssocID="{FBE590C1-90BD-4C5E-B0C4-69B87CD08520}" presName="node" presStyleLbl="node1" presStyleIdx="3" presStyleCnt="4">
        <dgm:presLayoutVars>
          <dgm:bulletEnabled val="1"/>
        </dgm:presLayoutVars>
      </dgm:prSet>
      <dgm:spPr/>
    </dgm:pt>
  </dgm:ptLst>
  <dgm:cxnLst>
    <dgm:cxn modelId="{665EF10A-2696-4B2E-BE59-8F85D5C0BDB2}" type="presOf" srcId="{265249FD-0EB6-44FF-A319-5BDAD8A0B925}" destId="{871FCEFA-7B3E-4359-9271-D3C20D54770A}" srcOrd="0" destOrd="1" presId="urn:microsoft.com/office/officeart/2005/8/layout/default"/>
    <dgm:cxn modelId="{BA166524-043F-4782-9553-4BA24FB9B160}" type="presOf" srcId="{107297E3-7109-4B6C-9378-4F8099F4EAB2}" destId="{7C031BEB-7B18-4D5C-AEBB-926BFBB2A43E}" srcOrd="0" destOrd="1" presId="urn:microsoft.com/office/officeart/2005/8/layout/default"/>
    <dgm:cxn modelId="{EB640331-5A43-418A-B8BA-A912A6947D45}" srcId="{A870F2CC-9510-48B7-8815-B26254462689}" destId="{265249FD-0EB6-44FF-A319-5BDAD8A0B925}" srcOrd="0" destOrd="0" parTransId="{98523C2A-7D0C-4485-83FE-77430B2194E4}" sibTransId="{2FC93F84-7131-4518-BBDA-8DC1B90662B3}"/>
    <dgm:cxn modelId="{47743237-15AF-4302-B370-7E604CA73097}" srcId="{3C903BE8-DDCD-45CD-B946-675CF12725F5}" destId="{FE92FCA1-8FF4-40EB-B9C3-12998113A959}" srcOrd="1" destOrd="0" parTransId="{F88FB627-76F5-4B56-AA53-744E20F44582}" sibTransId="{8B9AE97A-C335-4CED-B655-9E0C6C1E12AA}"/>
    <dgm:cxn modelId="{68C6CC5B-05B7-4904-9969-7D02B149217C}" type="presOf" srcId="{0F588FCF-5D65-4692-B767-E9B568DBC588}" destId="{7C031BEB-7B18-4D5C-AEBB-926BFBB2A43E}" srcOrd="0" destOrd="0" presId="urn:microsoft.com/office/officeart/2005/8/layout/default"/>
    <dgm:cxn modelId="{F343F761-52E5-4141-B974-A652E094BE80}" srcId="{C1ED5280-9D2D-4F3E-A5AC-8B817E26284F}" destId="{3C903BE8-DDCD-45CD-B946-675CF12725F5}" srcOrd="0" destOrd="0" parTransId="{A862BB57-E2AC-4B53-957A-55F95D81658A}" sibTransId="{A19D367B-979F-45CC-A133-6DA90472F89C}"/>
    <dgm:cxn modelId="{2BD70B45-60CF-4041-A026-DE850B83B0AB}" type="presOf" srcId="{C1ED5280-9D2D-4F3E-A5AC-8B817E26284F}" destId="{F9CB78F2-740B-4AC0-A1B8-21EE52D22FBB}" srcOrd="0" destOrd="0" presId="urn:microsoft.com/office/officeart/2005/8/layout/default"/>
    <dgm:cxn modelId="{B3F53965-9B4D-40FC-B724-977BF9B458DD}" type="presOf" srcId="{5A24C1A3-87A8-4460-A4C4-96123D490ECC}" destId="{7C031BEB-7B18-4D5C-AEBB-926BFBB2A43E}" srcOrd="0" destOrd="2" presId="urn:microsoft.com/office/officeart/2005/8/layout/default"/>
    <dgm:cxn modelId="{30057646-E096-4B5C-A013-9F4FEAE48DB4}" type="presOf" srcId="{FBE590C1-90BD-4C5E-B0C4-69B87CD08520}" destId="{7E8D9D31-7A5D-4658-9E58-45C0C3DF16F2}" srcOrd="0" destOrd="0" presId="urn:microsoft.com/office/officeart/2005/8/layout/default"/>
    <dgm:cxn modelId="{C0CD9E68-EDBD-465E-9E4E-B9480B29E923}" srcId="{3C903BE8-DDCD-45CD-B946-675CF12725F5}" destId="{4360D577-4F5E-4C95-B3D4-2A391B70CCA7}" srcOrd="2" destOrd="0" parTransId="{F46BD24E-1780-4FD4-BE35-797490F9BFBA}" sibTransId="{CD3121DC-0A4C-4C28-9C85-E63DB8F60400}"/>
    <dgm:cxn modelId="{54500049-C1A6-4A36-BBF7-C737DEE6A8B5}" srcId="{0F588FCF-5D65-4692-B767-E9B568DBC588}" destId="{5A24C1A3-87A8-4460-A4C4-96123D490ECC}" srcOrd="1" destOrd="0" parTransId="{785F091D-79A4-4AC9-85DC-95F3CE13F003}" sibTransId="{A22A3E2A-C041-4219-B16B-A9AE10BAF5D9}"/>
    <dgm:cxn modelId="{9E14D24B-7074-4FBB-BE0E-4F46BA507FDB}" srcId="{C1ED5280-9D2D-4F3E-A5AC-8B817E26284F}" destId="{A870F2CC-9510-48B7-8815-B26254462689}" srcOrd="2" destOrd="0" parTransId="{9C35B263-7328-4FDD-8EC0-AC4BFE819E42}" sibTransId="{0F79436A-B6CA-4A02-B37D-931580F71CA4}"/>
    <dgm:cxn modelId="{F1B5D251-8A81-49C3-AD55-8FEF90AC8C0E}" type="presOf" srcId="{4360D577-4F5E-4C95-B3D4-2A391B70CCA7}" destId="{4D745E8E-53DB-449B-BA7F-A4CACA9D6684}" srcOrd="0" destOrd="3" presId="urn:microsoft.com/office/officeart/2005/8/layout/default"/>
    <dgm:cxn modelId="{6E49EE58-BBA7-4169-9281-11D456C33FB0}" type="presOf" srcId="{EB14CC63-1D2C-46B4-9A4D-18205C56BEB4}" destId="{4D745E8E-53DB-449B-BA7F-A4CACA9D6684}" srcOrd="0" destOrd="1" presId="urn:microsoft.com/office/officeart/2005/8/layout/default"/>
    <dgm:cxn modelId="{6D0AF394-D7F9-4AE9-BBDF-2B14B8ED3209}" srcId="{3C903BE8-DDCD-45CD-B946-675CF12725F5}" destId="{EB14CC63-1D2C-46B4-9A4D-18205C56BEB4}" srcOrd="0" destOrd="0" parTransId="{79C3397D-8550-48E0-8E34-72FD3C94699C}" sibTransId="{AA679358-E9BF-446C-A99E-354CBEDE51B0}"/>
    <dgm:cxn modelId="{E64973AF-30F6-4F2D-A63C-11C2ACCD1557}" type="presOf" srcId="{3C903BE8-DDCD-45CD-B946-675CF12725F5}" destId="{4D745E8E-53DB-449B-BA7F-A4CACA9D6684}" srcOrd="0" destOrd="0" presId="urn:microsoft.com/office/officeart/2005/8/layout/default"/>
    <dgm:cxn modelId="{EF72F8B1-3147-48BC-89A0-3EC423D0B28A}" srcId="{C1ED5280-9D2D-4F3E-A5AC-8B817E26284F}" destId="{0F588FCF-5D65-4692-B767-E9B568DBC588}" srcOrd="1" destOrd="0" parTransId="{7C4EB5DC-8CB5-4FC2-93BA-5996899E0965}" sibTransId="{8A4FFFD1-F791-4602-A47B-DD58814774BA}"/>
    <dgm:cxn modelId="{F21071BB-171C-4ADE-95A8-7FD225A2ACAF}" type="presOf" srcId="{FE92FCA1-8FF4-40EB-B9C3-12998113A959}" destId="{4D745E8E-53DB-449B-BA7F-A4CACA9D6684}" srcOrd="0" destOrd="2" presId="urn:microsoft.com/office/officeart/2005/8/layout/default"/>
    <dgm:cxn modelId="{83FDFDD5-7E03-4E8D-AE98-82A2C194AC40}" srcId="{C1ED5280-9D2D-4F3E-A5AC-8B817E26284F}" destId="{FBE590C1-90BD-4C5E-B0C4-69B87CD08520}" srcOrd="3" destOrd="0" parTransId="{CCD618DD-47F1-48D8-8A71-66502E181621}" sibTransId="{E9CB6336-3E20-4618-9217-6B88F6C64C32}"/>
    <dgm:cxn modelId="{7851A9E4-FD4E-49A5-8146-D98C7F539943}" type="presOf" srcId="{A870F2CC-9510-48B7-8815-B26254462689}" destId="{871FCEFA-7B3E-4359-9271-D3C20D54770A}" srcOrd="0" destOrd="0" presId="urn:microsoft.com/office/officeart/2005/8/layout/default"/>
    <dgm:cxn modelId="{DC13CFEA-B082-43C7-BC85-447A309B931A}" srcId="{0F588FCF-5D65-4692-B767-E9B568DBC588}" destId="{107297E3-7109-4B6C-9378-4F8099F4EAB2}" srcOrd="0" destOrd="0" parTransId="{30974DBB-D8E0-4834-B513-FEFAA960EAC9}" sibTransId="{36B39638-FD6F-46EB-943F-2FC54A4827F1}"/>
    <dgm:cxn modelId="{03B47996-E541-4945-AE1D-92E2679CED63}" type="presParOf" srcId="{F9CB78F2-740B-4AC0-A1B8-21EE52D22FBB}" destId="{4D745E8E-53DB-449B-BA7F-A4CACA9D6684}" srcOrd="0" destOrd="0" presId="urn:microsoft.com/office/officeart/2005/8/layout/default"/>
    <dgm:cxn modelId="{245478A5-4A5D-47EE-BC2B-16253B0E9BC1}" type="presParOf" srcId="{F9CB78F2-740B-4AC0-A1B8-21EE52D22FBB}" destId="{AE981874-7128-4B0D-95AE-16FB3386B311}" srcOrd="1" destOrd="0" presId="urn:microsoft.com/office/officeart/2005/8/layout/default"/>
    <dgm:cxn modelId="{C78B1E53-6EA9-497C-801E-82F50C70B409}" type="presParOf" srcId="{F9CB78F2-740B-4AC0-A1B8-21EE52D22FBB}" destId="{7C031BEB-7B18-4D5C-AEBB-926BFBB2A43E}" srcOrd="2" destOrd="0" presId="urn:microsoft.com/office/officeart/2005/8/layout/default"/>
    <dgm:cxn modelId="{B2007EFC-A25C-4AF8-B982-E78D8E0019AD}" type="presParOf" srcId="{F9CB78F2-740B-4AC0-A1B8-21EE52D22FBB}" destId="{56491670-6795-4D60-B381-098DFC762663}" srcOrd="3" destOrd="0" presId="urn:microsoft.com/office/officeart/2005/8/layout/default"/>
    <dgm:cxn modelId="{B6C6F4BA-C949-4DD4-A934-1F69A0861778}" type="presParOf" srcId="{F9CB78F2-740B-4AC0-A1B8-21EE52D22FBB}" destId="{871FCEFA-7B3E-4359-9271-D3C20D54770A}" srcOrd="4" destOrd="0" presId="urn:microsoft.com/office/officeart/2005/8/layout/default"/>
    <dgm:cxn modelId="{2783B7CE-5287-4379-80A9-08E494248689}" type="presParOf" srcId="{F9CB78F2-740B-4AC0-A1B8-21EE52D22FBB}" destId="{AD36BF51-1548-4A6F-9C05-DFB26778D182}" srcOrd="5" destOrd="0" presId="urn:microsoft.com/office/officeart/2005/8/layout/default"/>
    <dgm:cxn modelId="{2835B623-448A-47CA-8E2F-BFAECCA48059}" type="presParOf" srcId="{F9CB78F2-740B-4AC0-A1B8-21EE52D22FBB}" destId="{7E8D9D31-7A5D-4658-9E58-45C0C3DF16F2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6F1DA2-2AE6-4F36-A695-D13272FBF039}">
      <dsp:nvSpPr>
        <dsp:cNvPr id="0" name=""/>
        <dsp:cNvSpPr/>
      </dsp:nvSpPr>
      <dsp:spPr>
        <a:xfrm>
          <a:off x="-6122738" y="-937410"/>
          <a:ext cx="7293488" cy="7293488"/>
        </a:xfrm>
        <a:prstGeom prst="blockArc">
          <a:avLst>
            <a:gd name="adj1" fmla="val 18900000"/>
            <a:gd name="adj2" fmla="val 2700000"/>
            <a:gd name="adj3" fmla="val 296"/>
          </a:avLst>
        </a:prstGeom>
        <a:noFill/>
        <a:ln w="19050" cap="rnd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6818379-F6A2-4083-8CE1-9ED0BCBD7A6E}">
      <dsp:nvSpPr>
        <dsp:cNvPr id="0" name=""/>
        <dsp:cNvSpPr/>
      </dsp:nvSpPr>
      <dsp:spPr>
        <a:xfrm>
          <a:off x="380119" y="246332"/>
          <a:ext cx="7675541" cy="49244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0881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Formación de la Comisión Revisora</a:t>
          </a:r>
          <a:endParaRPr lang="es-CL" sz="2600" kern="1200" dirty="0"/>
        </a:p>
      </dsp:txBody>
      <dsp:txXfrm>
        <a:off x="380119" y="246332"/>
        <a:ext cx="7675541" cy="492448"/>
      </dsp:txXfrm>
    </dsp:sp>
    <dsp:sp modelId="{D289B70B-13CE-4FB8-B3DB-C3888DC8550B}">
      <dsp:nvSpPr>
        <dsp:cNvPr id="0" name=""/>
        <dsp:cNvSpPr/>
      </dsp:nvSpPr>
      <dsp:spPr>
        <a:xfrm>
          <a:off x="72339" y="184776"/>
          <a:ext cx="615560" cy="6155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78B81F-792A-4026-B481-35EB11CD656B}">
      <dsp:nvSpPr>
        <dsp:cNvPr id="0" name=""/>
        <dsp:cNvSpPr/>
      </dsp:nvSpPr>
      <dsp:spPr>
        <a:xfrm>
          <a:off x="826075" y="985438"/>
          <a:ext cx="7229585" cy="492448"/>
        </a:xfrm>
        <a:prstGeom prst="rect">
          <a:avLst/>
        </a:prstGeom>
        <a:solidFill>
          <a:schemeClr val="accent3">
            <a:hueOff val="71428"/>
            <a:satOff val="-8015"/>
            <a:lumOff val="1373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0881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Reuniones Realizadas</a:t>
          </a:r>
          <a:endParaRPr lang="es-CL" sz="2600" kern="1200" dirty="0"/>
        </a:p>
      </dsp:txBody>
      <dsp:txXfrm>
        <a:off x="826075" y="985438"/>
        <a:ext cx="7229585" cy="492448"/>
      </dsp:txXfrm>
    </dsp:sp>
    <dsp:sp modelId="{FEAC0416-9C68-4440-B52E-4DC9818F99CC}">
      <dsp:nvSpPr>
        <dsp:cNvPr id="0" name=""/>
        <dsp:cNvSpPr/>
      </dsp:nvSpPr>
      <dsp:spPr>
        <a:xfrm>
          <a:off x="518295" y="923882"/>
          <a:ext cx="615560" cy="6155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hueOff val="71428"/>
              <a:satOff val="-8015"/>
              <a:lumOff val="137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E006A77-F051-4F7B-BF13-18F72B5CD5D0}">
      <dsp:nvSpPr>
        <dsp:cNvPr id="0" name=""/>
        <dsp:cNvSpPr/>
      </dsp:nvSpPr>
      <dsp:spPr>
        <a:xfrm>
          <a:off x="1070457" y="1724003"/>
          <a:ext cx="6985203" cy="492448"/>
        </a:xfrm>
        <a:prstGeom prst="rect">
          <a:avLst/>
        </a:prstGeom>
        <a:solidFill>
          <a:schemeClr val="accent3">
            <a:hueOff val="142856"/>
            <a:satOff val="-16031"/>
            <a:lumOff val="2745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0881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Estatutos ANEF</a:t>
          </a:r>
          <a:endParaRPr lang="es-CL" sz="2600" kern="1200" dirty="0"/>
        </a:p>
      </dsp:txBody>
      <dsp:txXfrm>
        <a:off x="1070457" y="1724003"/>
        <a:ext cx="6985203" cy="492448"/>
      </dsp:txXfrm>
    </dsp:sp>
    <dsp:sp modelId="{7C9DD93F-3D0A-4053-AFED-BC8ABF7925BF}">
      <dsp:nvSpPr>
        <dsp:cNvPr id="0" name=""/>
        <dsp:cNvSpPr/>
      </dsp:nvSpPr>
      <dsp:spPr>
        <a:xfrm>
          <a:off x="762677" y="1662447"/>
          <a:ext cx="615560" cy="6155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hueOff val="142856"/>
              <a:satOff val="-16031"/>
              <a:lumOff val="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066452F-959D-4F3C-B06F-EB06F4ACBA19}">
      <dsp:nvSpPr>
        <dsp:cNvPr id="0" name=""/>
        <dsp:cNvSpPr/>
      </dsp:nvSpPr>
      <dsp:spPr>
        <a:xfrm>
          <a:off x="1148486" y="2463109"/>
          <a:ext cx="6907174" cy="492448"/>
        </a:xfrm>
        <a:prstGeom prst="rect">
          <a:avLst/>
        </a:prstGeom>
        <a:solidFill>
          <a:schemeClr val="accent3">
            <a:hueOff val="214284"/>
            <a:satOff val="-24046"/>
            <a:lumOff val="4118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0881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Reglamentos</a:t>
          </a:r>
          <a:endParaRPr lang="es-CL" sz="2600" kern="1200" dirty="0"/>
        </a:p>
      </dsp:txBody>
      <dsp:txXfrm>
        <a:off x="1148486" y="2463109"/>
        <a:ext cx="6907174" cy="492448"/>
      </dsp:txXfrm>
    </dsp:sp>
    <dsp:sp modelId="{E56459F2-C6BB-40D9-84B4-76DC1C46CC6D}">
      <dsp:nvSpPr>
        <dsp:cNvPr id="0" name=""/>
        <dsp:cNvSpPr/>
      </dsp:nvSpPr>
      <dsp:spPr>
        <a:xfrm>
          <a:off x="840706" y="2401553"/>
          <a:ext cx="615560" cy="6155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hueOff val="214284"/>
              <a:satOff val="-24046"/>
              <a:lumOff val="411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3D86D8-5706-41DC-9BC9-09772C2C45C5}">
      <dsp:nvSpPr>
        <dsp:cNvPr id="0" name=""/>
        <dsp:cNvSpPr/>
      </dsp:nvSpPr>
      <dsp:spPr>
        <a:xfrm>
          <a:off x="1070457" y="3202215"/>
          <a:ext cx="6985203" cy="492448"/>
        </a:xfrm>
        <a:prstGeom prst="rect">
          <a:avLst/>
        </a:prstGeom>
        <a:solidFill>
          <a:schemeClr val="accent3">
            <a:hueOff val="285712"/>
            <a:satOff val="-32061"/>
            <a:lumOff val="5491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0881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Observaciones que se mantienen</a:t>
          </a:r>
          <a:endParaRPr lang="es-CL" sz="2600" kern="1200" dirty="0"/>
        </a:p>
      </dsp:txBody>
      <dsp:txXfrm>
        <a:off x="1070457" y="3202215"/>
        <a:ext cx="6985203" cy="492448"/>
      </dsp:txXfrm>
    </dsp:sp>
    <dsp:sp modelId="{FEAA4E9C-9DAD-40F8-AAD8-D4A4E63E4828}">
      <dsp:nvSpPr>
        <dsp:cNvPr id="0" name=""/>
        <dsp:cNvSpPr/>
      </dsp:nvSpPr>
      <dsp:spPr>
        <a:xfrm>
          <a:off x="762677" y="3140659"/>
          <a:ext cx="615560" cy="6155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hueOff val="285712"/>
              <a:satOff val="-32061"/>
              <a:lumOff val="5491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E61C8A-DF6C-41BA-B838-43491ADC18C1}">
      <dsp:nvSpPr>
        <dsp:cNvPr id="0" name=""/>
        <dsp:cNvSpPr/>
      </dsp:nvSpPr>
      <dsp:spPr>
        <a:xfrm>
          <a:off x="826075" y="3940779"/>
          <a:ext cx="7229585" cy="492448"/>
        </a:xfrm>
        <a:prstGeom prst="rect">
          <a:avLst/>
        </a:prstGeom>
        <a:solidFill>
          <a:schemeClr val="accent3">
            <a:hueOff val="357140"/>
            <a:satOff val="-40077"/>
            <a:lumOff val="6863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0881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Observaciones 2023</a:t>
          </a:r>
          <a:endParaRPr lang="es-CL" sz="2600" kern="1200" dirty="0"/>
        </a:p>
      </dsp:txBody>
      <dsp:txXfrm>
        <a:off x="826075" y="3940779"/>
        <a:ext cx="7229585" cy="492448"/>
      </dsp:txXfrm>
    </dsp:sp>
    <dsp:sp modelId="{F6546248-EF1F-4716-A2E0-81D254CCA385}">
      <dsp:nvSpPr>
        <dsp:cNvPr id="0" name=""/>
        <dsp:cNvSpPr/>
      </dsp:nvSpPr>
      <dsp:spPr>
        <a:xfrm>
          <a:off x="518295" y="3879223"/>
          <a:ext cx="615560" cy="6155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hueOff val="357140"/>
              <a:satOff val="-40077"/>
              <a:lumOff val="686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69B25AF-9369-4C01-BEB0-41B4B15C9AD5}">
      <dsp:nvSpPr>
        <dsp:cNvPr id="0" name=""/>
        <dsp:cNvSpPr/>
      </dsp:nvSpPr>
      <dsp:spPr>
        <a:xfrm>
          <a:off x="380119" y="4679885"/>
          <a:ext cx="7675541" cy="492448"/>
        </a:xfrm>
        <a:prstGeom prst="rect">
          <a:avLst/>
        </a:prstGeom>
        <a:solidFill>
          <a:schemeClr val="accent3">
            <a:hueOff val="428568"/>
            <a:satOff val="-48092"/>
            <a:lumOff val="8236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0881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 dirty="0"/>
            <a:t>Conclusiones</a:t>
          </a:r>
          <a:endParaRPr lang="es-CL" sz="2600" kern="1200" dirty="0"/>
        </a:p>
      </dsp:txBody>
      <dsp:txXfrm>
        <a:off x="380119" y="4679885"/>
        <a:ext cx="7675541" cy="492448"/>
      </dsp:txXfrm>
    </dsp:sp>
    <dsp:sp modelId="{7752456B-93F9-4591-90EC-A10BFBCC9A5F}">
      <dsp:nvSpPr>
        <dsp:cNvPr id="0" name=""/>
        <dsp:cNvSpPr/>
      </dsp:nvSpPr>
      <dsp:spPr>
        <a:xfrm>
          <a:off x="72339" y="4618329"/>
          <a:ext cx="615560" cy="61556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3">
              <a:hueOff val="428568"/>
              <a:satOff val="-48092"/>
              <a:lumOff val="823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745E8E-53DB-449B-BA7F-A4CACA9D6684}">
      <dsp:nvSpPr>
        <dsp:cNvPr id="0" name=""/>
        <dsp:cNvSpPr/>
      </dsp:nvSpPr>
      <dsp:spPr>
        <a:xfrm>
          <a:off x="992" y="194138"/>
          <a:ext cx="3869531" cy="2321718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/>
            <a:t>Respaldos de gastos</a:t>
          </a:r>
          <a:endParaRPr lang="es-CL" sz="32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500" kern="1200" dirty="0"/>
            <a:t>Asistencias</a:t>
          </a:r>
          <a:endParaRPr lang="es-CL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500" kern="1200" dirty="0"/>
            <a:t>Comprobantes</a:t>
          </a:r>
          <a:endParaRPr lang="es-CL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500" kern="1200" dirty="0"/>
            <a:t>Actas</a:t>
          </a:r>
          <a:endParaRPr lang="es-CL" sz="2500" kern="1200" dirty="0"/>
        </a:p>
      </dsp:txBody>
      <dsp:txXfrm>
        <a:off x="992" y="194138"/>
        <a:ext cx="3869531" cy="2321718"/>
      </dsp:txXfrm>
    </dsp:sp>
    <dsp:sp modelId="{7C031BEB-7B18-4D5C-AEBB-926BFBB2A43E}">
      <dsp:nvSpPr>
        <dsp:cNvPr id="0" name=""/>
        <dsp:cNvSpPr/>
      </dsp:nvSpPr>
      <dsp:spPr>
        <a:xfrm>
          <a:off x="4257476" y="194138"/>
          <a:ext cx="3869531" cy="2321718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/>
            <a:t>Rendiciones</a:t>
          </a:r>
          <a:endParaRPr lang="es-CL" sz="32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500" kern="1200" dirty="0"/>
            <a:t>Informe tipo</a:t>
          </a:r>
          <a:endParaRPr lang="es-CL" sz="25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500" kern="1200" dirty="0"/>
            <a:t>No excedan el mes corrido</a:t>
          </a:r>
          <a:endParaRPr lang="es-CL" sz="2500" kern="1200" dirty="0"/>
        </a:p>
      </dsp:txBody>
      <dsp:txXfrm>
        <a:off x="4257476" y="194138"/>
        <a:ext cx="3869531" cy="2321718"/>
      </dsp:txXfrm>
    </dsp:sp>
    <dsp:sp modelId="{871FCEFA-7B3E-4359-9271-D3C20D54770A}">
      <dsp:nvSpPr>
        <dsp:cNvPr id="0" name=""/>
        <dsp:cNvSpPr/>
      </dsp:nvSpPr>
      <dsp:spPr>
        <a:xfrm>
          <a:off x="992" y="2902810"/>
          <a:ext cx="3869531" cy="2321718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t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/>
            <a:t>Cotizaciones</a:t>
          </a:r>
          <a:endParaRPr lang="es-CL" sz="3200" kern="1200" dirty="0"/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500" kern="1200" dirty="0"/>
            <a:t>Dependiendo del monto autorizado</a:t>
          </a:r>
          <a:endParaRPr lang="es-CL" sz="2500" kern="1200" dirty="0"/>
        </a:p>
      </dsp:txBody>
      <dsp:txXfrm>
        <a:off x="992" y="2902810"/>
        <a:ext cx="3869531" cy="2321718"/>
      </dsp:txXfrm>
    </dsp:sp>
    <dsp:sp modelId="{7E8D9D31-7A5D-4658-9E58-45C0C3DF16F2}">
      <dsp:nvSpPr>
        <dsp:cNvPr id="0" name=""/>
        <dsp:cNvSpPr/>
      </dsp:nvSpPr>
      <dsp:spPr>
        <a:xfrm>
          <a:off x="4257476" y="2902810"/>
          <a:ext cx="3869531" cy="2321718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/>
            <a:t>Inmuebles y terrenos</a:t>
          </a:r>
          <a:endParaRPr lang="es-CL" sz="3200" kern="1200" dirty="0"/>
        </a:p>
      </dsp:txBody>
      <dsp:txXfrm>
        <a:off x="4257476" y="2902810"/>
        <a:ext cx="3869531" cy="23217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13AEA3-DB0C-4709-8158-0BA2682FB460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9110EC-A138-4323-B9F0-53AC9EB539C6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543382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800" kern="100" dirty="0">
                <a:effectLst/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Renuncia de Jessica en el mes de octubre 2024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800" kern="100" dirty="0">
                <a:effectLst/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Maria Teresa deja de ser dirigente en julio 2024 y se mantiene trabajando en la comisión</a:t>
            </a: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es-ES" sz="1800" kern="100" dirty="0">
                <a:effectLst/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Mary Williams se excusa de trabajar en la comisión por temas laborales.</a:t>
            </a:r>
            <a:endParaRPr lang="es-CL" sz="1800" kern="100" dirty="0">
              <a:effectLst/>
              <a:latin typeface="Tw Cen MT" panose="020B0602020104020603" pitchFamily="34" charset="0"/>
              <a:ea typeface="Tw Cen MT" panose="020B0602020104020603" pitchFamily="34" charset="0"/>
              <a:cs typeface="Times New Roman" panose="02020603050405020304" pitchFamily="18" charset="0"/>
            </a:endParaRPr>
          </a:p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110EC-A138-4323-B9F0-53AC9EB539C6}" type="slidenum">
              <a:rPr lang="es-CL" smtClean="0"/>
              <a:t>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52928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246A01-7537-6D71-221B-AD4C6A5F4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DD3B43BE-9BC6-E64F-8BD7-D3DBD52FBB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48518C0E-2974-D70C-96A1-1DABE8F0A5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762115AA-E048-D9EA-61B5-AD42F3079C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110EC-A138-4323-B9F0-53AC9EB539C6}" type="slidenum">
              <a:rPr lang="es-CL" smtClean="0"/>
              <a:t>14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962891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070EBD-3C8E-8869-063B-5C4DFB909E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9C6E181-58D6-9485-6F13-8B36CE6DC07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185377C-B222-D70F-BE58-7AFD817B05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Se </a:t>
            </a:r>
            <a:r>
              <a:rPr lang="es-ES" dirty="0" err="1"/>
              <a:t>insisite</a:t>
            </a:r>
            <a:r>
              <a:rPr lang="es-ES" dirty="0"/>
              <a:t> con que los gastos significativos sean definidos en directorio, de acuerdo al artículo 15º del Estatuto de la ANEF</a:t>
            </a:r>
            <a:endParaRPr lang="es-C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A27AA99-8533-0A81-82BC-E8BF860536E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110EC-A138-4323-B9F0-53AC9EB539C6}" type="slidenum">
              <a:rPr lang="es-CL" smtClean="0"/>
              <a:t>15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850381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B8F896-5B17-A7FC-4FEC-8966E81435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93919AD0-BFB4-D1F1-C5E0-9F82AE4A31D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BC1D770B-4F9D-6F6C-5D3A-1276A8F20B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074F9FD-B314-1EC7-CC1F-FD120959337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110EC-A138-4323-B9F0-53AC9EB539C6}" type="slidenum">
              <a:rPr lang="es-CL" smtClean="0"/>
              <a:t>16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292847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FE7B4F-D5E0-0D02-1463-1A8B78207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03B1D57D-EDFD-48EE-20FD-2AEF668017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8EB718E-18B5-72CF-AEBF-E59E0A0394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B3D0F1B-E9F8-BD2A-172E-4171F73A4E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110EC-A138-4323-B9F0-53AC9EB539C6}" type="slidenum">
              <a:rPr lang="es-CL" smtClean="0"/>
              <a:t>17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549676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7CA705-CDD5-2566-2AE8-FD81D6AFB3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009CC922-26FE-5AD8-5685-F570D82051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C2ABC032-3AC0-7341-8EBF-5122D267BF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CFE5260-CF81-C10C-CA62-D3452F02ED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110EC-A138-4323-B9F0-53AC9EB539C6}" type="slidenum">
              <a:rPr lang="es-CL" smtClean="0"/>
              <a:t>18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133601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41E851-D6C7-F41E-7C86-1B4449339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8EC5212-2C11-2D01-F384-1C79D4E619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7059844F-8AB1-4C47-F10E-B900DFC57B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F0DBFFD9-9DD4-B4E9-B71E-622ED12611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110EC-A138-4323-B9F0-53AC9EB539C6}" type="slidenum">
              <a:rPr lang="es-CL" smtClean="0"/>
              <a:t>19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097385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38DA17-2EC5-E82A-918C-59635F2C91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995995D-9994-C0C2-A2BF-4D48F5CD14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AFC39D4-6D35-E98D-0D98-26DBBBF1DA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En marzo 2024 se disponen para revisión los meses de enero a marzo 2023</a:t>
            </a:r>
          </a:p>
          <a:p>
            <a:r>
              <a:rPr lang="es-ES" dirty="0"/>
              <a:t>En Julio 2024 se dispone a revisión de abril a octubre, posteriormente a diciembre</a:t>
            </a:r>
          </a:p>
          <a:p>
            <a:r>
              <a:rPr lang="es-ES" dirty="0"/>
              <a:t>En septiembre se dispone del listado de inventario</a:t>
            </a:r>
          </a:p>
          <a:p>
            <a:r>
              <a:rPr lang="es-ES" dirty="0"/>
              <a:t>En octubre se entrega información de ingresos (Cartolas y Mayor de Banco)</a:t>
            </a:r>
          </a:p>
          <a:p>
            <a:r>
              <a:rPr lang="es-ES" dirty="0"/>
              <a:t>En enero 2025 se entrega balance y otros respaldos.</a:t>
            </a:r>
          </a:p>
          <a:p>
            <a:endParaRPr lang="es-C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728B258-2410-2BCD-DABE-54EF3663C4B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110EC-A138-4323-B9F0-53AC9EB539C6}" type="slidenum">
              <a:rPr lang="es-CL" smtClean="0"/>
              <a:t>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052129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2F13CD-1134-2704-F24E-756C1FDF57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8B7E437F-F311-1A5C-7104-03F3A1D6F55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69AEEEA1-9DBA-91AC-2102-02B8EF2157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dirty="0"/>
              <a:t>El artículo 8° establece que la a) La Comisión Nacional Revisora de Cuentas (CNRC) es un organismo fiscalizador y jurisdiccional.</a:t>
            </a:r>
          </a:p>
          <a:p>
            <a:endParaRPr lang="es-C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0281035-9066-DC88-BC95-D8644013223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110EC-A138-4323-B9F0-53AC9EB539C6}" type="slidenum">
              <a:rPr lang="es-CL" smtClean="0"/>
              <a:t>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459965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03C86C-5E2A-6F33-E83B-63AC5B1B5E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E2987C1-FBC7-6EE9-688D-869F50B444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5B072D8-BD65-0698-A987-3DD3641A5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4248F06-167D-74FB-1761-482168E5ED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110EC-A138-4323-B9F0-53AC9EB539C6}" type="slidenum">
              <a:rPr lang="es-CL" smtClean="0"/>
              <a:t>6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612038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Ante la ausencia de actas del directorio sobre la ejecución de los gastos.</a:t>
            </a:r>
          </a:p>
          <a:p>
            <a:r>
              <a:rPr lang="es-ES" dirty="0"/>
              <a:t>Artículo 15°. Las facultades del Directorio Nacional comprenden todo cuanto corresponda a la superior conducción y orientación de la agrupación, la realización de sus objetivos económicos, sociales y culturales, como asimismo a su representación y administración.</a:t>
            </a:r>
          </a:p>
          <a:p>
            <a:r>
              <a:rPr lang="es-ES" dirty="0"/>
              <a:t>El Directorio Nacional, es, por lo tanto, el único organismo de carácter permanente responsable de la marcha de la institución.</a:t>
            </a:r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110EC-A138-4323-B9F0-53AC9EB539C6}" type="slidenum">
              <a:rPr lang="es-CL" smtClean="0"/>
              <a:t>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219536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0B3B0B-26BB-7383-A46E-B3FA9F7790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1B65D3CE-62C2-D3BB-9CFB-46D9942BD6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DA7C78EC-77C4-E96A-7A0C-E461F98C3A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0B62012-6FB7-ABE5-4DD2-99EA2F1F4C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110EC-A138-4323-B9F0-53AC9EB539C6}" type="slidenum">
              <a:rPr lang="es-CL" smtClean="0"/>
              <a:t>10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53303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E5B864-39FE-63F6-83BD-2745F64C8A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09E02F02-255F-84FA-A531-C85807016BD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ED16E666-5CD1-5C61-FCEA-30B0DF3F1FD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19F59FA-2AA8-41A8-BC8A-57B2EC146C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110EC-A138-4323-B9F0-53AC9EB539C6}" type="slidenum">
              <a:rPr lang="es-CL" smtClean="0"/>
              <a:t>11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877589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FDDB89-C401-FB1B-E05A-5CA82179B0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38DCD5A8-F885-2F1D-BE20-BA8AFEC9BBD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343E4A09-EC8A-2388-471D-8E1F2664E7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170 con Cuotas pagadas a diciembre 2023</a:t>
            </a:r>
          </a:p>
          <a:p>
            <a:r>
              <a:rPr lang="es-ES" dirty="0"/>
              <a:t>Pagos vigentes a diciembre 2023 </a:t>
            </a:r>
          </a:p>
          <a:p>
            <a:endParaRPr lang="es-ES" dirty="0"/>
          </a:p>
          <a:p>
            <a:r>
              <a:rPr lang="es-ES" dirty="0"/>
              <a:t>75,66%</a:t>
            </a:r>
          </a:p>
          <a:p>
            <a:r>
              <a:rPr lang="es-ES" dirty="0"/>
              <a:t>267-82=185 =69%</a:t>
            </a:r>
            <a:endParaRPr lang="es-C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E678B70-FD63-1D12-7D4F-24103A2504F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110EC-A138-4323-B9F0-53AC9EB539C6}" type="slidenum">
              <a:rPr lang="es-CL" smtClean="0"/>
              <a:t>12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7407627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50C9CB-2AA4-B766-F47F-AC158920F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F1D0010E-90AA-5F59-86D1-45A6EC2AF8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A9E47B46-552D-413E-0FBC-52EFEA437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170 con Cuotas pagadas a diciembre 2023</a:t>
            </a:r>
          </a:p>
          <a:p>
            <a:r>
              <a:rPr lang="es-ES" dirty="0"/>
              <a:t>Pagos vigentes a diciembre 2023 </a:t>
            </a:r>
          </a:p>
          <a:p>
            <a:endParaRPr lang="es-ES" dirty="0"/>
          </a:p>
          <a:p>
            <a:r>
              <a:rPr lang="es-ES" dirty="0"/>
              <a:t>75,66%</a:t>
            </a:r>
          </a:p>
          <a:p>
            <a:r>
              <a:rPr lang="es-ES" dirty="0"/>
              <a:t>https://www.portaltransparencia.cl/PortalPdT/directorio-de-organismos-regulados/?org=AJ010</a:t>
            </a:r>
            <a:endParaRPr lang="es-C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CFF00AD-EEE4-211E-91FE-0DC30B2C1D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9110EC-A138-4323-B9F0-53AC9EB539C6}" type="slidenum">
              <a:rPr lang="es-CL" smtClean="0"/>
              <a:t>13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0490342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601C3C-071F-46F6-9123-9B92D375BA2F}" type="datetime1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71744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E3D1A-CCC9-4ECD-9A44-A66E3A8C63AB}" type="datetime1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93047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767EA-BC25-4913-BE5A-5DE22D6499BB}" type="datetime1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‹Nº›</a:t>
            </a:fld>
            <a:endParaRPr lang="es-CL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282832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46586-0700-44E5-94F9-0DDD400459CF}" type="datetime1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984426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335D0-59CB-4F83-82AC-5A90926F4EE4}" type="datetime1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‹Nº›</a:t>
            </a:fld>
            <a:endParaRPr lang="es-CL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903940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7F702-3C30-49A6-9937-BEE27DA6E082}" type="datetime1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722017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849347-35D2-45D3-A75E-DBD441174C3F}" type="datetime1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648359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4DE5CD-05DC-4D18-8AD9-692A027BEEA8}" type="datetime1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62249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F9D93C-A1FD-41E5-934C-947310DBBC1F}" type="datetime1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14661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604FE-0E13-4140-8DB6-72F711ECCB32}" type="datetime1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41020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DD56-C8D3-4E6A-A178-98003714EA46}" type="datetime1">
              <a:rPr lang="es-CL" smtClean="0"/>
              <a:t>23-01-2025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28196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910DB7-877B-4193-BD36-A9130946109D}" type="datetime1">
              <a:rPr lang="es-CL" smtClean="0"/>
              <a:t>23-01-2025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42241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6F8EB-AFE0-40F0-9C7F-0581BEA3AC24}" type="datetime1">
              <a:rPr lang="es-CL" smtClean="0"/>
              <a:t>23-01-2025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36723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9BAC27-FDDA-4D4E-AD12-AE6D7F706A85}" type="datetime1">
              <a:rPr lang="es-CL" smtClean="0"/>
              <a:t>23-01-2025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0532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62288-C823-46D9-9AB1-7DBB56B01B2C}" type="datetime1">
              <a:rPr lang="es-CL" smtClean="0"/>
              <a:t>23-01-2025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7344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FA503-187C-4250-B44A-FF3003014B47}" type="datetime1">
              <a:rPr lang="es-CL" smtClean="0"/>
              <a:t>23-01-2025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97854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FCD57B-F90A-4EF6-8569-0C674BBEFFEE}" type="datetime1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DEF9875-F8AB-4E50-AB92-B4CE0A540C9D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770154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  <p:sldLayoutId id="2147483718" r:id="rId12"/>
    <p:sldLayoutId id="2147483719" r:id="rId13"/>
    <p:sldLayoutId id="2147483720" r:id="rId14"/>
    <p:sldLayoutId id="2147483721" r:id="rId15"/>
    <p:sldLayoutId id="2147483722" r:id="rId16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0928B513-30CC-37B4-FE7A-A9A6F8CFB68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4814" y="2404534"/>
            <a:ext cx="9925986" cy="1646302"/>
          </a:xfrm>
        </p:spPr>
        <p:txBody>
          <a:bodyPr/>
          <a:lstStyle/>
          <a:p>
            <a:pPr algn="ctr"/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Comisión Nacional Revisora de Cuentas ANEF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ítulo 4">
            <a:extLst>
              <a:ext uri="{FF2B5EF4-FFF2-40B4-BE49-F238E27FC236}">
                <a16:creationId xmlns:a16="http://schemas.microsoft.com/office/drawing/2014/main" id="{14B2F5DF-1457-B9AD-875B-B001C4CCA8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4814" y="4050833"/>
            <a:ext cx="10672996" cy="2005193"/>
          </a:xfrm>
        </p:spPr>
        <p:txBody>
          <a:bodyPr>
            <a:normAutofit/>
          </a:bodyPr>
          <a:lstStyle/>
          <a:p>
            <a:pPr algn="ctr"/>
            <a:r>
              <a:rPr lang="pt-B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Elaborado por:</a:t>
            </a:r>
          </a:p>
          <a:p>
            <a:pPr algn="ctr"/>
            <a:r>
              <a:rPr lang="pt-B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Carmen Luz Jiménez García</a:t>
            </a:r>
          </a:p>
          <a:p>
            <a:pPr algn="ctr"/>
            <a:r>
              <a:rPr lang="pt-B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Luis Pereira Tapia</a:t>
            </a:r>
          </a:p>
          <a:p>
            <a:pPr algn="ctr"/>
            <a:r>
              <a:rPr lang="pt-B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Maria Teresa Martinez </a:t>
            </a:r>
          </a:p>
          <a:p>
            <a:endParaRPr lang="es-CL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0AC93EB-FAB7-30FC-8721-CBAF945DF3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635" y="194734"/>
            <a:ext cx="22098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17F55B88-10EE-4E15-794A-8C2D71F7DEE6}"/>
              </a:ext>
            </a:extLst>
          </p:cNvPr>
          <p:cNvSpPr txBox="1"/>
          <p:nvPr/>
        </p:nvSpPr>
        <p:spPr>
          <a:xfrm>
            <a:off x="0" y="6051086"/>
            <a:ext cx="1095781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0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XXV Asamblea Nacional Ordinaria ANEF </a:t>
            </a:r>
          </a:p>
          <a:p>
            <a:pPr algn="ctr"/>
            <a:r>
              <a:rPr lang="es-MX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Enero 2025</a:t>
            </a:r>
            <a:endParaRPr lang="es-CL" sz="2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49895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53D1AEB-AB79-96C7-C0AF-13C3BDC20E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7BB4102-EA1A-90EC-FF52-83C946B978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58" y="0"/>
            <a:ext cx="8596668" cy="1320800"/>
          </a:xfrm>
        </p:spPr>
        <p:txBody>
          <a:bodyPr anchor="ctr"/>
          <a:lstStyle/>
          <a:p>
            <a:r>
              <a:rPr lang="es-MX" b="1" dirty="0"/>
              <a:t>Presupuesto</a:t>
            </a:r>
            <a:endParaRPr lang="es-CL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9269FB4-BEDE-6681-37DF-D0A51061C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58" y="1180619"/>
            <a:ext cx="9265320" cy="762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/>
              <a:t>Principales partidas cuyos gastos superaron el presupuesto: 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81F40651-0237-0088-4B0E-52EEAD4A53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00" y="75719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9EF5628-6523-F4B7-86B2-6C8E0E08BD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10</a:t>
            </a:fld>
            <a:endParaRPr lang="es-CL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080BFEE1-86CF-9BBE-BC1F-127CDA1EFF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311728"/>
              </p:ext>
            </p:extLst>
          </p:nvPr>
        </p:nvGraphicFramePr>
        <p:xfrm>
          <a:off x="387958" y="2103739"/>
          <a:ext cx="10355913" cy="2352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24948">
                  <a:extLst>
                    <a:ext uri="{9D8B030D-6E8A-4147-A177-3AD203B41FA5}">
                      <a16:colId xmlns:a16="http://schemas.microsoft.com/office/drawing/2014/main" val="3571768725"/>
                    </a:ext>
                  </a:extLst>
                </a:gridCol>
                <a:gridCol w="1703070">
                  <a:extLst>
                    <a:ext uri="{9D8B030D-6E8A-4147-A177-3AD203B41FA5}">
                      <a16:colId xmlns:a16="http://schemas.microsoft.com/office/drawing/2014/main" val="891634454"/>
                    </a:ext>
                  </a:extLst>
                </a:gridCol>
                <a:gridCol w="1769110">
                  <a:extLst>
                    <a:ext uri="{9D8B030D-6E8A-4147-A177-3AD203B41FA5}">
                      <a16:colId xmlns:a16="http://schemas.microsoft.com/office/drawing/2014/main" val="1324395181"/>
                    </a:ext>
                  </a:extLst>
                </a:gridCol>
                <a:gridCol w="1454785">
                  <a:extLst>
                    <a:ext uri="{9D8B030D-6E8A-4147-A177-3AD203B41FA5}">
                      <a16:colId xmlns:a16="http://schemas.microsoft.com/office/drawing/2014/main" val="1335869190"/>
                    </a:ext>
                  </a:extLst>
                </a:gridCol>
                <a:gridCol w="1404000">
                  <a:extLst>
                    <a:ext uri="{9D8B030D-6E8A-4147-A177-3AD203B41FA5}">
                      <a16:colId xmlns:a16="http://schemas.microsoft.com/office/drawing/2014/main" val="536795431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Cuentas Contables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635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Ejecutado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Presupuestado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Variación $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Variación %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15993764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 dirty="0">
                          <a:effectLst/>
                        </a:rPr>
                        <a:t>OTROS EVENTOS </a:t>
                      </a:r>
                      <a:endParaRPr lang="es-CL" sz="2800" kern="100" dirty="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635"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$67.756.151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$46.000.000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$21.756.151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47%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3855397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HONORARIOS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635"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$90.287.325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$75.000.000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$15.287.325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20%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4858511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PASAJES AEREOS INTERNACIONALES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635"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$21.897.783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$10.000.000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$11.897.783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119%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28984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GASTOS EXTRAORD. A REG. Y PROV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635"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$20.701.613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$9.000.000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$11.701.613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130%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174580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SUELDOS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635"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$154.649.777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$145.000.000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$9.649.777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7%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617509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EVENTOS ASAMBLEA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635"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$90.874.188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$85.000.000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$5.874.188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7%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0542770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PASAJES AEREOS NACIONALES 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635"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$14.161.473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$9.000.000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$5.161.473</a:t>
                      </a:r>
                      <a:endParaRPr lang="es-CL" sz="2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 dirty="0">
                          <a:effectLst/>
                        </a:rPr>
                        <a:t>57%</a:t>
                      </a:r>
                      <a:endParaRPr lang="es-CL" sz="2800" kern="100" dirty="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763050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09998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BB8F5B-3B2D-B519-387B-EB30586F30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59B6A0-C532-1FBF-5EA1-FCB6BFAAA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58" y="0"/>
            <a:ext cx="8596668" cy="1320800"/>
          </a:xfrm>
        </p:spPr>
        <p:txBody>
          <a:bodyPr anchor="ctr"/>
          <a:lstStyle/>
          <a:p>
            <a:r>
              <a:rPr lang="es-MX" b="1" dirty="0"/>
              <a:t>Presupuesto</a:t>
            </a:r>
            <a:endParaRPr lang="es-CL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063A768-C5CB-3598-5A55-8CE832079C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58" y="1180619"/>
            <a:ext cx="9265320" cy="76248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/>
              <a:t>Principales partidas cuyos gastos fueron menores a lo presupuestado: 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7B0AEC64-3A93-9375-8897-1323608526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00" y="75719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746C04C-7DF3-40C3-FDBA-B052BCE04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11</a:t>
            </a:fld>
            <a:endParaRPr lang="es-CL"/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447D0CCF-7B62-8AF9-617C-DD05E1D200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1761434"/>
              </p:ext>
            </p:extLst>
          </p:nvPr>
        </p:nvGraphicFramePr>
        <p:xfrm>
          <a:off x="387958" y="1943100"/>
          <a:ext cx="11422698" cy="29400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85385">
                  <a:extLst>
                    <a:ext uri="{9D8B030D-6E8A-4147-A177-3AD203B41FA5}">
                      <a16:colId xmlns:a16="http://schemas.microsoft.com/office/drawing/2014/main" val="1821520697"/>
                    </a:ext>
                  </a:extLst>
                </a:gridCol>
                <a:gridCol w="1703070">
                  <a:extLst>
                    <a:ext uri="{9D8B030D-6E8A-4147-A177-3AD203B41FA5}">
                      <a16:colId xmlns:a16="http://schemas.microsoft.com/office/drawing/2014/main" val="3545581599"/>
                    </a:ext>
                  </a:extLst>
                </a:gridCol>
                <a:gridCol w="1769110">
                  <a:extLst>
                    <a:ext uri="{9D8B030D-6E8A-4147-A177-3AD203B41FA5}">
                      <a16:colId xmlns:a16="http://schemas.microsoft.com/office/drawing/2014/main" val="2028005908"/>
                    </a:ext>
                  </a:extLst>
                </a:gridCol>
                <a:gridCol w="1538923">
                  <a:extLst>
                    <a:ext uri="{9D8B030D-6E8A-4147-A177-3AD203B41FA5}">
                      <a16:colId xmlns:a16="http://schemas.microsoft.com/office/drawing/2014/main" val="3271445682"/>
                    </a:ext>
                  </a:extLst>
                </a:gridCol>
                <a:gridCol w="1426210">
                  <a:extLst>
                    <a:ext uri="{9D8B030D-6E8A-4147-A177-3AD203B41FA5}">
                      <a16:colId xmlns:a16="http://schemas.microsoft.com/office/drawing/2014/main" val="1553550040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Cuentas Contables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635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Ejecutado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Presupuestado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Variación $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Variación %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7604483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REP. Y MANT. DE PROPIEDADES EN REGIONES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635"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$12.004.736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$24.500.000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$-12.495.264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-51%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3667984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 dirty="0">
                          <a:effectLst/>
                        </a:rPr>
                        <a:t>PROYECTO ESPACIO RADIO Y TV DIGITAL</a:t>
                      </a:r>
                      <a:endParaRPr lang="es-CL" sz="1800" kern="100" dirty="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635"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 dirty="0">
                          <a:effectLst/>
                        </a:rPr>
                        <a:t>$-</a:t>
                      </a:r>
                      <a:endParaRPr lang="es-CL" sz="1800" kern="100" dirty="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$10.000.000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$-10.000.000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-100%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398040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COTIZACIONES C.U.T. 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635"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$123.177.500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$130.000.000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$-6.822.500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-5%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5137125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GASTOS GENERALES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635"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$13.451.739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$20.000.000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$-6.548.261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-33%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5536732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EVENTOS MOVILIZACION Y CONFLICTO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635"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$865.428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$6.000.000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$-5.134.572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-86%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582553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GASTOS ORDINARIOS DE PROVINCIA ANEF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635"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$4.059.739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$9.000.000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$-4.940.261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-55%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2592214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GASTOS IMPREVISTOS VARIOS 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635"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$15.504.870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$20.000.000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$-4.495.130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-22%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547979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PROYECTO FORMACION SINDICAL 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$4.000.000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$-4.000.000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-100%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8460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COMUNICACION Y DIFUSION 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27635"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$-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$4.000.000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$-4.000.000</a:t>
                      </a:r>
                      <a:endParaRPr lang="es-CL" sz="1800" kern="10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 dirty="0">
                          <a:effectLst/>
                        </a:rPr>
                        <a:t>-100%</a:t>
                      </a:r>
                      <a:endParaRPr lang="es-CL" sz="1800" kern="100" dirty="0">
                        <a:solidFill>
                          <a:srgbClr val="1C6194"/>
                        </a:solidFill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390758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474802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00C181-FC1F-7324-AA0D-DF6FA77BA0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2BFBDDA-B170-E95D-573D-45C56A9946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58" y="0"/>
            <a:ext cx="8596668" cy="1320800"/>
          </a:xfrm>
        </p:spPr>
        <p:txBody>
          <a:bodyPr anchor="ctr"/>
          <a:lstStyle/>
          <a:p>
            <a:r>
              <a:rPr lang="es-MX" b="1" dirty="0"/>
              <a:t>Ingresos</a:t>
            </a:r>
            <a:endParaRPr lang="es-CL" b="1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6B44DAC2-FD17-F663-D34A-75991E2777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00" y="75719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FB89A9B-FCEB-D8EC-CF10-E27372689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12</a:t>
            </a:fld>
            <a:endParaRPr lang="es-CL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FC9A1F85-856A-3734-3A1E-61C2B34337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5571258"/>
              </p:ext>
            </p:extLst>
          </p:nvPr>
        </p:nvGraphicFramePr>
        <p:xfrm>
          <a:off x="462663" y="1320800"/>
          <a:ext cx="8128000" cy="165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>
                  <a:extLst>
                    <a:ext uri="{9D8B030D-6E8A-4147-A177-3AD203B41FA5}">
                      <a16:colId xmlns:a16="http://schemas.microsoft.com/office/drawing/2014/main" val="882645303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009554655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156885918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33803863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Detalle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2023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2022-2021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2020-2019</a:t>
                      </a:r>
                      <a:endParaRPr lang="es-C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85220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Ingresos por cuotas sociales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 $ 829.822.585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L" dirty="0"/>
                        <a:t>$ 746.557.446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s-C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833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Asociaciones 0,3%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/>
                        <a:t>170/267</a:t>
                      </a:r>
                      <a:endParaRPr lang="es-CL" dirty="0"/>
                    </a:p>
                    <a:p>
                      <a:pPr algn="ctr"/>
                      <a:r>
                        <a:rPr lang="es-ES" dirty="0"/>
                        <a:t>63,67%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58,27%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58,27%</a:t>
                      </a:r>
                      <a:endParaRPr lang="es-C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8471555"/>
                  </a:ext>
                </a:extLst>
              </a:tr>
            </a:tbl>
          </a:graphicData>
        </a:graphic>
      </p:graphicFrame>
      <p:sp>
        <p:nvSpPr>
          <p:cNvPr id="5" name="Rectángulo 4">
            <a:extLst>
              <a:ext uri="{FF2B5EF4-FFF2-40B4-BE49-F238E27FC236}">
                <a16:creationId xmlns:a16="http://schemas.microsoft.com/office/drawing/2014/main" id="{88FA32A5-2846-CE64-3021-21820DED92EE}"/>
              </a:ext>
            </a:extLst>
          </p:cNvPr>
          <p:cNvSpPr/>
          <p:nvPr/>
        </p:nvSpPr>
        <p:spPr>
          <a:xfrm>
            <a:off x="8932332" y="2493694"/>
            <a:ext cx="77136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3600" b="1" dirty="0">
                <a:ln/>
                <a:solidFill>
                  <a:schemeClr val="accent4"/>
                </a:solidFill>
              </a:rPr>
              <a:t>5%</a:t>
            </a:r>
          </a:p>
        </p:txBody>
      </p:sp>
      <p:cxnSp>
        <p:nvCxnSpPr>
          <p:cNvPr id="9" name="Conector recto de flecha 8">
            <a:extLst>
              <a:ext uri="{FF2B5EF4-FFF2-40B4-BE49-F238E27FC236}">
                <a16:creationId xmlns:a16="http://schemas.microsoft.com/office/drawing/2014/main" id="{4F4B6F28-D586-6268-6FCB-FADBA698574E}"/>
              </a:ext>
            </a:extLst>
          </p:cNvPr>
          <p:cNvCxnSpPr>
            <a:cxnSpLocks/>
          </p:cNvCxnSpPr>
          <p:nvPr/>
        </p:nvCxnSpPr>
        <p:spPr>
          <a:xfrm>
            <a:off x="3999005" y="2816860"/>
            <a:ext cx="4817344" cy="0"/>
          </a:xfrm>
          <a:prstGeom prst="straightConnector1">
            <a:avLst/>
          </a:prstGeom>
          <a:ln w="57150">
            <a:solidFill>
              <a:srgbClr val="A4AAB3">
                <a:alpha val="51000"/>
              </a:srgbClr>
            </a:solidFill>
            <a:prstDash val="lgDash"/>
            <a:headEnd type="none" w="med" len="med"/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aphicFrame>
        <p:nvGraphicFramePr>
          <p:cNvPr id="12" name="Tabla 11">
            <a:extLst>
              <a:ext uri="{FF2B5EF4-FFF2-40B4-BE49-F238E27FC236}">
                <a16:creationId xmlns:a16="http://schemas.microsoft.com/office/drawing/2014/main" id="{84E1721F-F8BF-8C9F-FC5D-5BDE0D7E34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2859323"/>
              </p:ext>
            </p:extLst>
          </p:nvPr>
        </p:nvGraphicFramePr>
        <p:xfrm>
          <a:off x="462663" y="3393381"/>
          <a:ext cx="8267788" cy="32359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189097">
                  <a:extLst>
                    <a:ext uri="{9D8B030D-6E8A-4147-A177-3AD203B41FA5}">
                      <a16:colId xmlns:a16="http://schemas.microsoft.com/office/drawing/2014/main" val="882645303"/>
                    </a:ext>
                  </a:extLst>
                </a:gridCol>
                <a:gridCol w="1731103">
                  <a:extLst>
                    <a:ext uri="{9D8B030D-6E8A-4147-A177-3AD203B41FA5}">
                      <a16:colId xmlns:a16="http://schemas.microsoft.com/office/drawing/2014/main" val="3009554655"/>
                    </a:ext>
                  </a:extLst>
                </a:gridCol>
                <a:gridCol w="1503588">
                  <a:extLst>
                    <a:ext uri="{9D8B030D-6E8A-4147-A177-3AD203B41FA5}">
                      <a16:colId xmlns:a16="http://schemas.microsoft.com/office/drawing/2014/main" val="2231198580"/>
                    </a:ext>
                  </a:extLst>
                </a:gridCol>
                <a:gridCol w="2844000">
                  <a:extLst>
                    <a:ext uri="{9D8B030D-6E8A-4147-A177-3AD203B41FA5}">
                      <a16:colId xmlns:a16="http://schemas.microsoft.com/office/drawing/2014/main" val="11568859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Tipo Cotización 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Cantidad asociaciones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Bajo promedio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Observaciones</a:t>
                      </a:r>
                      <a:endParaRPr lang="es-C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85220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Cotizan 0,3%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/>
                        <a:t>202 (75,66%)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24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170 Pagos vigentes</a:t>
                      </a:r>
                      <a:endParaRPr lang="es-C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833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Cotizan 0,20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Pagos vigentes</a:t>
                      </a:r>
                      <a:endParaRPr lang="es-C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68607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Cotizan 0,15%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/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/>
                        <a:t>31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/>
                        <a:t>Pagos vigentes</a:t>
                      </a:r>
                      <a:endParaRPr lang="es-C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8471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Cotizan 0,13%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2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Una con último pago 2021</a:t>
                      </a:r>
                      <a:endParaRPr lang="es-C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8634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Cuotas Fijas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/>
                        <a:t>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24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10 Pagos vigentes</a:t>
                      </a:r>
                      <a:endParaRPr lang="es-C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93921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Sin información 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/>
                        <a:t>0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/>
                        <a:t>Pagos vigentes</a:t>
                      </a:r>
                      <a:endParaRPr lang="es-C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11426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dirty="0"/>
                        <a:t>Totales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/>
                        <a:t>267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/>
                        <a:t>82</a:t>
                      </a:r>
                      <a:endParaRPr lang="es-C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dirty="0"/>
                        <a:t>Cuota promedio $935</a:t>
                      </a:r>
                      <a:endParaRPr lang="es-CL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8140946"/>
                  </a:ext>
                </a:extLst>
              </a:tr>
            </a:tbl>
          </a:graphicData>
        </a:graphic>
      </p:graphicFrame>
      <p:sp>
        <p:nvSpPr>
          <p:cNvPr id="15" name="Rectángulo 14">
            <a:extLst>
              <a:ext uri="{FF2B5EF4-FFF2-40B4-BE49-F238E27FC236}">
                <a16:creationId xmlns:a16="http://schemas.microsoft.com/office/drawing/2014/main" id="{19BD6534-9C6E-EA97-FC69-6BA84AA96D4E}"/>
              </a:ext>
            </a:extLst>
          </p:cNvPr>
          <p:cNvSpPr/>
          <p:nvPr/>
        </p:nvSpPr>
        <p:spPr>
          <a:xfrm>
            <a:off x="8827569" y="3070900"/>
            <a:ext cx="10422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3600" b="1" dirty="0">
                <a:ln/>
                <a:solidFill>
                  <a:schemeClr val="accent4"/>
                </a:solidFill>
              </a:rPr>
              <a:t>17%</a:t>
            </a:r>
          </a:p>
        </p:txBody>
      </p:sp>
      <p:cxnSp>
        <p:nvCxnSpPr>
          <p:cNvPr id="16" name="Conector recto de flecha 15">
            <a:extLst>
              <a:ext uri="{FF2B5EF4-FFF2-40B4-BE49-F238E27FC236}">
                <a16:creationId xmlns:a16="http://schemas.microsoft.com/office/drawing/2014/main" id="{62383322-BB7A-91E7-9262-A1C9780700B4}"/>
              </a:ext>
            </a:extLst>
          </p:cNvPr>
          <p:cNvCxnSpPr>
            <a:cxnSpLocks/>
          </p:cNvCxnSpPr>
          <p:nvPr/>
        </p:nvCxnSpPr>
        <p:spPr>
          <a:xfrm flipV="1">
            <a:off x="4343400" y="3429000"/>
            <a:ext cx="4484169" cy="645205"/>
          </a:xfrm>
          <a:prstGeom prst="straightConnector1">
            <a:avLst/>
          </a:prstGeom>
          <a:ln w="57150">
            <a:solidFill>
              <a:srgbClr val="A4AAB3">
                <a:alpha val="51000"/>
              </a:srgbClr>
            </a:solidFill>
            <a:prstDash val="lgDash"/>
            <a:headEnd type="none" w="med" len="med"/>
            <a:tailEnd type="arrow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77614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5B8AD1-E132-5CC8-FF71-2F27BD2F6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F0AAA0-30A9-2F5A-841A-0397D48508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58" y="0"/>
            <a:ext cx="8596668" cy="1320800"/>
          </a:xfrm>
        </p:spPr>
        <p:txBody>
          <a:bodyPr anchor="ctr"/>
          <a:lstStyle/>
          <a:p>
            <a:r>
              <a:rPr lang="es-MX" b="1" dirty="0"/>
              <a:t>Ingresos</a:t>
            </a:r>
            <a:endParaRPr lang="es-CL" b="1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C420E8CB-6605-5D9C-5148-3337149539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00" y="75719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9FEC5D1-86E1-3A94-314D-662CA77A21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58" y="1180619"/>
            <a:ext cx="9265320" cy="45153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/>
              <a:t>Con respecto a los ingresos por cuotas, se evidencia un aumento en las asociaciones que se encuentran al día con el aporte del 0,3% del sueldo base (170 de 267). Sin embargo, no se obtuvo el detalle para corroborar que el monto es correcto según la cantidad de socios y socias, en promedio se puede apreciar que el aporte de las asociaciones que se encuentran al día ronda entre $250 y los $3.068, con una media de $1.324 y un promedio de $935.</a:t>
            </a:r>
          </a:p>
          <a:p>
            <a:pPr marL="0" indent="0">
              <a:buNone/>
            </a:pPr>
            <a:r>
              <a:rPr lang="es-ES" dirty="0"/>
              <a:t>Por ejemplo, el 0,3% de un sueldo base de grado 26 en el 2023 fue de $156.832 es $470. Totalizando 31 asociaciones que han cotizado bajo ese monto (6/0,3% - 3/0,15% - 1/0,13% - 22 cuota fija)</a:t>
            </a:r>
          </a:p>
          <a:p>
            <a:pPr marL="0" indent="0">
              <a:buNone/>
            </a:pPr>
            <a:r>
              <a:rPr lang="es-ES" dirty="0"/>
              <a:t>Se reconoce que han aumentado las asociaciones que pagan el porcentaje de cotización y se recomienda continuar con los esfuerzos que permitan contar con el pago de la mayoría de las afiliadas.</a:t>
            </a:r>
            <a:endParaRPr lang="es-US" dirty="0"/>
          </a:p>
          <a:p>
            <a:pPr marL="0" indent="0">
              <a:buNone/>
            </a:pPr>
            <a:endParaRPr lang="es-US" dirty="0"/>
          </a:p>
          <a:p>
            <a:pPr marL="0" indent="0">
              <a:buNone/>
            </a:pPr>
            <a:r>
              <a:rPr lang="es-US" dirty="0"/>
              <a:t>* Proyecto </a:t>
            </a:r>
            <a:r>
              <a:rPr lang="es-US" dirty="0" err="1"/>
              <a:t>Tongoy</a:t>
            </a:r>
            <a:r>
              <a:rPr lang="es-US" dirty="0"/>
              <a:t> $20.975.935 registrado en cuenta bancaria y cuenta por pagar.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924373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AC9B33-E4FC-825F-66C2-0EE8401523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2FDC1C-8A9C-BE1A-544A-3B238C4DD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58" y="0"/>
            <a:ext cx="8596668" cy="1320800"/>
          </a:xfrm>
        </p:spPr>
        <p:txBody>
          <a:bodyPr anchor="ctr"/>
          <a:lstStyle/>
          <a:p>
            <a:r>
              <a:rPr lang="es-MX" b="1" dirty="0"/>
              <a:t>Gastos</a:t>
            </a:r>
            <a:endParaRPr lang="es-CL" b="1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39FF7475-5AB5-8151-F355-A6805A4621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00" y="75719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EBA6418-F9AE-DE98-F9A8-99937A275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14</a:t>
            </a:fld>
            <a:endParaRPr lang="es-CL"/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3A44A518-7E39-221B-61DC-ECA2E05807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6942026"/>
              </p:ext>
            </p:extLst>
          </p:nvPr>
        </p:nvGraphicFramePr>
        <p:xfrm>
          <a:off x="387958" y="1301778"/>
          <a:ext cx="9422792" cy="34485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5504">
                  <a:extLst>
                    <a:ext uri="{9D8B030D-6E8A-4147-A177-3AD203B41FA5}">
                      <a16:colId xmlns:a16="http://schemas.microsoft.com/office/drawing/2014/main" val="3157010950"/>
                    </a:ext>
                  </a:extLst>
                </a:gridCol>
                <a:gridCol w="2730605">
                  <a:extLst>
                    <a:ext uri="{9D8B030D-6E8A-4147-A177-3AD203B41FA5}">
                      <a16:colId xmlns:a16="http://schemas.microsoft.com/office/drawing/2014/main" val="4236718387"/>
                    </a:ext>
                  </a:extLst>
                </a:gridCol>
                <a:gridCol w="2730605">
                  <a:extLst>
                    <a:ext uri="{9D8B030D-6E8A-4147-A177-3AD203B41FA5}">
                      <a16:colId xmlns:a16="http://schemas.microsoft.com/office/drawing/2014/main" val="4281686932"/>
                    </a:ext>
                  </a:extLst>
                </a:gridCol>
                <a:gridCol w="1316078">
                  <a:extLst>
                    <a:ext uri="{9D8B030D-6E8A-4147-A177-3AD203B41FA5}">
                      <a16:colId xmlns:a16="http://schemas.microsoft.com/office/drawing/2014/main" val="3711227852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Concepto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 dirty="0">
                          <a:effectLst/>
                        </a:rPr>
                        <a:t>Monto 2023</a:t>
                      </a:r>
                      <a:endParaRPr lang="es-CL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Monto 2022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%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14933212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 dirty="0">
                          <a:effectLst/>
                        </a:rPr>
                        <a:t>Sueldos</a:t>
                      </a:r>
                      <a:endParaRPr lang="es-CL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 dirty="0">
                          <a:effectLst/>
                        </a:rPr>
                        <a:t> $             159.397.412 </a:t>
                      </a:r>
                      <a:endParaRPr lang="es-CL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 $             144.313.381 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10%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72613095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 dirty="0">
                          <a:effectLst/>
                        </a:rPr>
                        <a:t>Indemnizaciones</a:t>
                      </a:r>
                      <a:endParaRPr lang="es-CL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 dirty="0">
                          <a:effectLst/>
                        </a:rPr>
                        <a:t> $               22.789.425 </a:t>
                      </a:r>
                      <a:endParaRPr lang="es-CL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 $               14.881.027 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53%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66955534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Gastos operacionales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 dirty="0">
                          <a:effectLst/>
                        </a:rPr>
                        <a:t> $             128.139.208 </a:t>
                      </a:r>
                      <a:endParaRPr lang="es-CL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 dirty="0">
                          <a:effectLst/>
                        </a:rPr>
                        <a:t> $               92.438.068 </a:t>
                      </a:r>
                      <a:endParaRPr lang="es-CL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 dirty="0">
                          <a:effectLst/>
                        </a:rPr>
                        <a:t>39%</a:t>
                      </a:r>
                      <a:endParaRPr lang="es-CL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48641471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Evento Asambleas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 $             158.630.339 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 $               70.009.281 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127%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64896276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Gastos corrientes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 dirty="0">
                          <a:effectLst/>
                        </a:rPr>
                        <a:t> $               87.175.967 </a:t>
                      </a:r>
                      <a:endParaRPr lang="es-CL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 $               72.476.627 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 dirty="0">
                          <a:effectLst/>
                        </a:rPr>
                        <a:t>20%</a:t>
                      </a:r>
                      <a:endParaRPr lang="es-CL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4957099"/>
                  </a:ext>
                </a:extLst>
              </a:tr>
              <a:tr h="2095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Traslados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 $               56.920.555 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 $               36.252.894 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57%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3571357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Cotizaciones CUT e ISP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 $             156.517.500 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 $             155.863.400 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0%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4297896"/>
                  </a:ext>
                </a:extLst>
              </a:tr>
              <a:tr h="4000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 dirty="0">
                          <a:effectLst/>
                        </a:rPr>
                        <a:t>Regiones y provincias</a:t>
                      </a:r>
                      <a:endParaRPr lang="es-CL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 $               87.082.930 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 $               66.665.364 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31%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45667467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 dirty="0">
                          <a:effectLst/>
                        </a:rPr>
                        <a:t>Otros</a:t>
                      </a:r>
                      <a:endParaRPr lang="es-CL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 $               18.197.778 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 $               17.677.387 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>
                          <a:effectLst/>
                        </a:rPr>
                        <a:t>3%</a:t>
                      </a:r>
                      <a:endParaRPr lang="es-CL" sz="1800" kern="10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49350674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 dirty="0">
                          <a:effectLst/>
                        </a:rPr>
                        <a:t>Suma Gastos</a:t>
                      </a:r>
                      <a:endParaRPr lang="es-CL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 dirty="0">
                          <a:effectLst/>
                        </a:rPr>
                        <a:t> $             874.851.114 </a:t>
                      </a:r>
                      <a:endParaRPr lang="es-CL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 dirty="0">
                          <a:effectLst/>
                        </a:rPr>
                        <a:t> $             670.577.429 </a:t>
                      </a:r>
                      <a:endParaRPr lang="es-CL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0" dirty="0">
                          <a:effectLst/>
                        </a:rPr>
                        <a:t>30%</a:t>
                      </a:r>
                      <a:endParaRPr lang="es-CL" sz="1800" kern="100" dirty="0">
                        <a:effectLst/>
                        <a:latin typeface="Aptos" panose="020B0004020202020204" pitchFamily="34" charset="0"/>
                        <a:ea typeface="Aptos" panose="020B00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2094002"/>
                  </a:ext>
                </a:extLst>
              </a:tr>
            </a:tbl>
          </a:graphicData>
        </a:graphic>
      </p:graphicFrame>
      <p:sp>
        <p:nvSpPr>
          <p:cNvPr id="5" name="Marcador de contenido 2">
            <a:extLst>
              <a:ext uri="{FF2B5EF4-FFF2-40B4-BE49-F238E27FC236}">
                <a16:creationId xmlns:a16="http://schemas.microsoft.com/office/drawing/2014/main" id="{C7D15268-15C5-82A3-9277-ED2F07FA65A4}"/>
              </a:ext>
            </a:extLst>
          </p:cNvPr>
          <p:cNvSpPr txBox="1">
            <a:spLocks/>
          </p:cNvSpPr>
          <p:nvPr/>
        </p:nvSpPr>
        <p:spPr>
          <a:xfrm>
            <a:off x="387958" y="5300445"/>
            <a:ext cx="9265320" cy="7777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es-ES" dirty="0"/>
              <a:t>Castigo cuentas incobrables  $ 4.505.257 en 2023 y $ 2.788.319 en 2022</a:t>
            </a:r>
            <a:endParaRPr lang="es-US" dirty="0"/>
          </a:p>
          <a:p>
            <a:pPr marL="0" indent="0">
              <a:buFont typeface="Wingdings 3" charset="2"/>
              <a:buNone/>
            </a:pPr>
            <a:r>
              <a:rPr lang="es-US" dirty="0"/>
              <a:t>Se recomienda planificar acciones de regularización y recuperación de montos.</a:t>
            </a:r>
            <a:endParaRPr lang="es-ES" dirty="0"/>
          </a:p>
          <a:p>
            <a:pPr marL="0" indent="0">
              <a:buFont typeface="Wingdings 3" charset="2"/>
              <a:buNone/>
            </a:pP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218521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62E23C-4764-486E-7D52-387E31D906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6694E5E-0C12-2FD4-F393-5E451722C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58" y="0"/>
            <a:ext cx="8596668" cy="1320800"/>
          </a:xfrm>
        </p:spPr>
        <p:txBody>
          <a:bodyPr anchor="ctr"/>
          <a:lstStyle/>
          <a:p>
            <a:r>
              <a:rPr lang="es-MX" b="1" dirty="0"/>
              <a:t>Gastos operacionales</a:t>
            </a:r>
            <a:endParaRPr lang="es-CL" b="1" dirty="0"/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A097D6D7-B783-3C42-23A8-83B5D914C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00" y="75719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81CACE5-E8B6-0FF4-05C2-6835461AC7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15</a:t>
            </a:fld>
            <a:endParaRPr lang="es-CL"/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C0BB1A6E-55F2-74BD-14D1-920DFE8308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5208464"/>
              </p:ext>
            </p:extLst>
          </p:nvPr>
        </p:nvGraphicFramePr>
        <p:xfrm>
          <a:off x="387958" y="1958340"/>
          <a:ext cx="5464874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14956">
                  <a:extLst>
                    <a:ext uri="{9D8B030D-6E8A-4147-A177-3AD203B41FA5}">
                      <a16:colId xmlns:a16="http://schemas.microsoft.com/office/drawing/2014/main" val="882645303"/>
                    </a:ext>
                  </a:extLst>
                </a:gridCol>
                <a:gridCol w="1747838">
                  <a:extLst>
                    <a:ext uri="{9D8B030D-6E8A-4147-A177-3AD203B41FA5}">
                      <a16:colId xmlns:a16="http://schemas.microsoft.com/office/drawing/2014/main" val="3009554655"/>
                    </a:ext>
                  </a:extLst>
                </a:gridCol>
                <a:gridCol w="1402080">
                  <a:extLst>
                    <a:ext uri="{9D8B030D-6E8A-4147-A177-3AD203B41FA5}">
                      <a16:colId xmlns:a16="http://schemas.microsoft.com/office/drawing/2014/main" val="11568859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s-ES" dirty="0">
                          <a:latin typeface="+mn-lt"/>
                        </a:rPr>
                        <a:t>Concepto</a:t>
                      </a:r>
                      <a:endParaRPr lang="es-CL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latin typeface="+mn-lt"/>
                        </a:rPr>
                        <a:t>Monto 2023</a:t>
                      </a:r>
                      <a:endParaRPr lang="es-CL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latin typeface="+mn-lt"/>
                        </a:rPr>
                        <a:t>%</a:t>
                      </a:r>
                      <a:endParaRPr lang="es-CL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85220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s-CL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Servicios Periodísticos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$    39.204.089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31%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998338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s-CL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Asesorías jurídicas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$    32.804.947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26%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418471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s-CL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Apoyo legislativo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$    23.580.000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18%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6426619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s-CL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Asesorías económicas</a:t>
                      </a:r>
                      <a:endParaRPr lang="es-CL" sz="18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$    14.566.283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11%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483454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s-CL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Comunicaciones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$      9.379.445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7%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390618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s-CL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Radio online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$      7.539.111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6%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9462291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s-CL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Otros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1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$      1.065.333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s-CL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1%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740914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s-CL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Suma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 $  128.139.208 </a:t>
                      </a: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CL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304910824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5718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A8E9F6-D105-C2D9-BB01-393F484124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>
            <a:extLst>
              <a:ext uri="{FF2B5EF4-FFF2-40B4-BE49-F238E27FC236}">
                <a16:creationId xmlns:a16="http://schemas.microsoft.com/office/drawing/2014/main" id="{2BA04EC8-66AE-616E-56D0-D6FD4B3694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00" y="75719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1A5C56F-C596-82C0-84D2-145286F177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16</a:t>
            </a:fld>
            <a:endParaRPr lang="es-CL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AF9D56A0-A5AF-F02E-F1B1-1BA574005444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</a:blip>
          <a:srcRect t="6639" r="8081" b="6694"/>
          <a:stretch/>
        </p:blipFill>
        <p:spPr>
          <a:xfrm rot="16200000">
            <a:off x="3002845" y="1017935"/>
            <a:ext cx="6947422" cy="4911552"/>
          </a:xfrm>
          <a:prstGeom prst="rect">
            <a:avLst/>
          </a:prstGeom>
        </p:spPr>
      </p:pic>
      <p:sp>
        <p:nvSpPr>
          <p:cNvPr id="14" name="Marcador de contenido 2">
            <a:extLst>
              <a:ext uri="{FF2B5EF4-FFF2-40B4-BE49-F238E27FC236}">
                <a16:creationId xmlns:a16="http://schemas.microsoft.com/office/drawing/2014/main" id="{664E8D8F-5D29-819D-80B6-F440BA5C6C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0501" y="1180619"/>
            <a:ext cx="3830278" cy="190548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ES" sz="2000" dirty="0"/>
              <a:t>Ejemplo formato de rendición:</a:t>
            </a:r>
          </a:p>
          <a:p>
            <a:r>
              <a:rPr lang="es-ES" sz="2000" dirty="0"/>
              <a:t>Monto entregado</a:t>
            </a:r>
          </a:p>
          <a:p>
            <a:r>
              <a:rPr lang="es-ES" sz="2000" dirty="0"/>
              <a:t>Monto por rendir</a:t>
            </a:r>
          </a:p>
          <a:p>
            <a:r>
              <a:rPr lang="es-ES" sz="2000" dirty="0"/>
              <a:t>Detalle con fecha y monto.</a:t>
            </a:r>
          </a:p>
          <a:p>
            <a:r>
              <a:rPr lang="es-ES" sz="2000" dirty="0" err="1"/>
              <a:t>Nº</a:t>
            </a:r>
            <a:r>
              <a:rPr lang="es-ES" sz="2000" dirty="0"/>
              <a:t> Documento</a:t>
            </a:r>
          </a:p>
          <a:p>
            <a:pPr marL="0" indent="0">
              <a:buNone/>
            </a:pP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40904869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6BB7E-7FE7-6E6B-BECA-3C70DAA16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B7D218-6608-6EB9-8F9D-188D1C92F7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58" y="0"/>
            <a:ext cx="8596668" cy="1320800"/>
          </a:xfrm>
        </p:spPr>
        <p:txBody>
          <a:bodyPr anchor="ctr"/>
          <a:lstStyle/>
          <a:p>
            <a:r>
              <a:rPr lang="es-MX" b="1" dirty="0"/>
              <a:t>Registros e informes </a:t>
            </a:r>
            <a:endParaRPr lang="es-CL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65CE090-9689-8DE2-500D-D1B4D07BDA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58" y="1180619"/>
            <a:ext cx="9265320" cy="29532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/>
              <a:t>Se recomienda implementar estados financieros en base a Normas Internacionales de Información Financiera, considerando balance, estado de resultado y flujo de efectivo. Considerando el principio de devengado como base contable.</a:t>
            </a:r>
          </a:p>
          <a:p>
            <a:pPr marL="0" indent="0">
              <a:buNone/>
            </a:pPr>
            <a:r>
              <a:rPr lang="es-ES" dirty="0"/>
              <a:t>Por lo tanto, correspondería quedar como cuentas por cobrar las cuotas sociales no pagadas. Se verifica que no se tienen registradas las cuotas sociales devengadas. 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975E45B3-15BC-6BBE-2EEE-A3AB83C996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00" y="75719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B7325F0-3FA6-B8D7-F9D4-165972605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17</a:t>
            </a:fld>
            <a:endParaRPr lang="es-CL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E184E95-1EC0-3CDD-3FEE-6466CEE949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0163" y="2819172"/>
            <a:ext cx="5729288" cy="4038828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822BCAE8-5367-3585-FBF5-861EF3CC26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2718" y="5643119"/>
            <a:ext cx="7467945" cy="121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012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FA5650-B32A-53C3-3B56-4298A0D8C0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B67A8E-DD5F-43C8-FB5B-22F8A8337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58" y="0"/>
            <a:ext cx="8596668" cy="1320800"/>
          </a:xfrm>
        </p:spPr>
        <p:txBody>
          <a:bodyPr anchor="ctr"/>
          <a:lstStyle/>
          <a:p>
            <a:r>
              <a:rPr lang="es-MX" b="1" dirty="0"/>
              <a:t>Otros</a:t>
            </a:r>
            <a:endParaRPr lang="es-CL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A0F60F9-B512-96E3-DD5B-E152205D4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58" y="1180619"/>
            <a:ext cx="9265320" cy="4153381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US" dirty="0"/>
              <a:t>Se recomienda tener una política de gastos.</a:t>
            </a:r>
          </a:p>
          <a:p>
            <a:pPr marL="0" indent="0">
              <a:buNone/>
            </a:pPr>
            <a:endParaRPr lang="es-US" dirty="0"/>
          </a:p>
          <a:p>
            <a:pPr marL="0" indent="0">
              <a:buNone/>
            </a:pPr>
            <a:r>
              <a:rPr lang="es-ES" dirty="0"/>
              <a:t>Se recomienda mantener el seguimiento de los informes y estados financieros revisados en cada periodo. Donde el balance general incluye notas aclaratorias y se cuentas con estado de flujo de efectivo.</a:t>
            </a:r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/>
              <a:t>No fue posible emitir informes parciales en consideración de la temporalidad en la que se recibió la información. Por lo cual se insiste en la oportunidad de entrega oportuna y completa, de los antecedentes que son requeridos por la CNRC, de acuerdo con lo estipulado en el estatuto y reglamento de ANEF.</a:t>
            </a:r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dirty="0"/>
              <a:t>En consideración de la periodicidad de revisión establecida por el reglamento de la CNRC, se propone revisar año 2024, antes de las próximas elecciones de mediados del año 2025.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2097D0E0-6564-B8C5-E313-13B6A0824F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00" y="75719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BD55CAB-F7B1-2546-A95E-E8B9F896D5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18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2010584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6EE15F-50B2-C51F-53B4-BC086B8F3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B5B373-EB2E-27E9-FD51-60DA08B52B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58" y="0"/>
            <a:ext cx="8596668" cy="1320800"/>
          </a:xfrm>
        </p:spPr>
        <p:txBody>
          <a:bodyPr anchor="ctr"/>
          <a:lstStyle/>
          <a:p>
            <a:r>
              <a:rPr lang="es-MX" b="1" dirty="0"/>
              <a:t>Conclusión</a:t>
            </a:r>
            <a:endParaRPr lang="es-CL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039319B-FF80-8D46-713A-879FFCC308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58" y="1142759"/>
            <a:ext cx="9265320" cy="4572481"/>
          </a:xfrm>
          <a:ln>
            <a:solidFill>
              <a:schemeClr val="bg2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US" dirty="0"/>
              <a:t>Reconocer </a:t>
            </a:r>
            <a:r>
              <a:rPr lang="es-ES" dirty="0"/>
              <a:t>el trabajo realizado por el personal de finanzas, como la disposición de la jefe de la secretaría de finanzas,</a:t>
            </a:r>
            <a:r>
              <a:rPr lang="es-US" dirty="0"/>
              <a:t> cumpliendo con registros y archivos, h</a:t>
            </a:r>
            <a:r>
              <a:rPr lang="es-ES" dirty="0" err="1"/>
              <a:t>abiendo</a:t>
            </a:r>
            <a:r>
              <a:rPr lang="es-ES" dirty="0"/>
              <a:t> existido discrepancias en el orden del ámbito de la revisión por parte del CRC, cómo respecto de la oportunidad en que se ha puesto a disposición la información necesaria, para el debido cumplimiento de las funciones y del proceso de revisión con que el Reglamento nos obliga.</a:t>
            </a:r>
          </a:p>
          <a:p>
            <a:pPr marL="0" indent="0">
              <a:buNone/>
            </a:pPr>
            <a:r>
              <a:rPr lang="es-ES" dirty="0"/>
              <a:t>De acuerdo a la revisión realizada, nuestra opinión respecto de los </a:t>
            </a:r>
            <a:r>
              <a:rPr lang="es-US" dirty="0"/>
              <a:t>ingresos, e</a:t>
            </a:r>
            <a:r>
              <a:rPr lang="es-ES" dirty="0" err="1"/>
              <a:t>gresos</a:t>
            </a:r>
            <a:r>
              <a:rPr lang="es-ES" dirty="0"/>
              <a:t> </a:t>
            </a:r>
            <a:r>
              <a:rPr lang="es-US" dirty="0"/>
              <a:t>e inventario </a:t>
            </a:r>
            <a:r>
              <a:rPr lang="es-ES" dirty="0"/>
              <a:t>de la Agrupación Nacional de Empleados Fiscales, correspondientes al año 2023, </a:t>
            </a:r>
            <a:r>
              <a:rPr lang="es-US" dirty="0"/>
              <a:t>cumplen en registro y respaldo, debiendo mejorar en consideración de las observaciones presentadas.</a:t>
            </a:r>
            <a:endParaRPr lang="es-ES" dirty="0"/>
          </a:p>
          <a:p>
            <a:pPr marL="0" indent="0">
              <a:buNone/>
            </a:pPr>
            <a:r>
              <a:rPr lang="es-ES" dirty="0"/>
              <a:t> Asimismo, es nuestra opinión, que el</a:t>
            </a:r>
            <a:r>
              <a:rPr lang="es-US" dirty="0"/>
              <a:t> presupuesto y </a:t>
            </a:r>
            <a:r>
              <a:rPr lang="es-ES" dirty="0"/>
              <a:t>estados financieros de ANEF por el ejercicio terminado al 31 de diciembre del año 2023, </a:t>
            </a:r>
            <a:r>
              <a:rPr lang="es-ES" b="1" dirty="0"/>
              <a:t>representan razonablemente la situación de dicha Agrupación a</a:t>
            </a:r>
            <a:r>
              <a:rPr lang="es-ES" dirty="0"/>
              <a:t>l final del citado mes y año.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537F99B6-6BFF-A16C-51FB-6DFB4C8907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00" y="75719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1E59772-0CF7-9EFB-5E00-FFC8DFCB71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19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13709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634997D2-851B-034D-09E8-718A3C3388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00" y="75719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F2E7B85C-552A-A06E-B42C-B36A7594A9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2</a:t>
            </a:fld>
            <a:endParaRPr lang="es-CL"/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CCEB04AB-3C67-F382-EA92-98550F35D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58" y="0"/>
            <a:ext cx="8596668" cy="1320800"/>
          </a:xfrm>
        </p:spPr>
        <p:txBody>
          <a:bodyPr anchor="ctr"/>
          <a:lstStyle/>
          <a:p>
            <a:r>
              <a:rPr lang="es-MX" b="1" dirty="0"/>
              <a:t>Contenido</a:t>
            </a:r>
            <a:endParaRPr lang="es-CL" b="1" dirty="0"/>
          </a:p>
        </p:txBody>
      </p:sp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5A8B2104-893F-100B-E3EA-0B1A72CFFF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91851808"/>
              </p:ext>
            </p:extLst>
          </p:nvPr>
        </p:nvGraphicFramePr>
        <p:xfrm>
          <a:off x="387958" y="143933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323476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60B1D8-797D-D738-B170-2C5B63D355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26185882-8CFD-2C78-29D2-0D83FDFAE1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84814" y="2404534"/>
            <a:ext cx="9925986" cy="1646302"/>
          </a:xfrm>
        </p:spPr>
        <p:txBody>
          <a:bodyPr/>
          <a:lstStyle/>
          <a:p>
            <a:pPr algn="ctr"/>
            <a:r>
              <a:rPr lang="es-MX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Comisión Nacional Revisora de Cuentas ANEF</a:t>
            </a:r>
            <a:endParaRPr lang="es-CL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Subtítulo 4">
            <a:extLst>
              <a:ext uri="{FF2B5EF4-FFF2-40B4-BE49-F238E27FC236}">
                <a16:creationId xmlns:a16="http://schemas.microsoft.com/office/drawing/2014/main" id="{75193932-C349-3E2D-F045-7FBF876C1D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4814" y="4050833"/>
            <a:ext cx="10672996" cy="2005193"/>
          </a:xfrm>
        </p:spPr>
        <p:txBody>
          <a:bodyPr>
            <a:normAutofit/>
          </a:bodyPr>
          <a:lstStyle/>
          <a:p>
            <a:pPr algn="ctr"/>
            <a:r>
              <a:rPr lang="pt-B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Elaborado por:</a:t>
            </a:r>
          </a:p>
          <a:p>
            <a:pPr algn="ctr"/>
            <a:r>
              <a:rPr lang="pt-B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Carmen Luz Jiménez García</a:t>
            </a:r>
          </a:p>
          <a:p>
            <a:pPr algn="ctr"/>
            <a:r>
              <a:rPr lang="pt-B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Luis Pereira Tapia</a:t>
            </a:r>
          </a:p>
          <a:p>
            <a:pPr algn="ctr"/>
            <a:r>
              <a:rPr lang="pt-B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Maria Teresa Martinez </a:t>
            </a:r>
          </a:p>
          <a:p>
            <a:endParaRPr lang="es-CL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5B1B917-55FA-47B4-9CBD-120FA2CEA6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635" y="194734"/>
            <a:ext cx="2209800" cy="2209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F7BA76EA-3BCE-AA3E-8D3F-C8C9EAE4F1AF}"/>
              </a:ext>
            </a:extLst>
          </p:cNvPr>
          <p:cNvSpPr txBox="1"/>
          <p:nvPr/>
        </p:nvSpPr>
        <p:spPr>
          <a:xfrm>
            <a:off x="0" y="6051086"/>
            <a:ext cx="1095781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sz="2000" b="1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XXV Asamblea Nacional Ordinaria ANEF </a:t>
            </a:r>
          </a:p>
          <a:p>
            <a:pPr algn="ctr"/>
            <a:r>
              <a:rPr lang="es-MX" sz="20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w Cen MT" panose="020B0602020104020603" pitchFamily="34" charset="0"/>
                <a:ea typeface="Tw Cen MT" panose="020B0602020104020603" pitchFamily="34" charset="0"/>
                <a:cs typeface="Times New Roman" panose="02020603050405020304" pitchFamily="18" charset="0"/>
              </a:rPr>
              <a:t>Enero 2025</a:t>
            </a:r>
            <a:endParaRPr lang="es-CL" sz="20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746403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F9E5BC-DD56-D382-F722-AB801B740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58" y="0"/>
            <a:ext cx="8596668" cy="1320800"/>
          </a:xfrm>
        </p:spPr>
        <p:txBody>
          <a:bodyPr anchor="ctr"/>
          <a:lstStyle/>
          <a:p>
            <a:r>
              <a:rPr lang="es-MX" b="1" dirty="0"/>
              <a:t>Formación Comisión Revisora</a:t>
            </a:r>
            <a:endParaRPr lang="es-CL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3B9AA-DC59-E22D-9B80-EFA1FE9FE2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58" y="1180619"/>
            <a:ext cx="9265320" cy="55442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/>
              <a:t>En la XXIV Asamblea Nacional ANEF 4, 5 y 6 de julio de 2023, se realizó elección de la Comisión Revisora de Cuentas, de acuerdo a lo establecido en el artículo 30° del Estatuto ANEF.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3F0DBB40-175F-B86F-8ACA-FF8D869FAB7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343685"/>
              </p:ext>
            </p:extLst>
          </p:nvPr>
        </p:nvGraphicFramePr>
        <p:xfrm>
          <a:off x="547331" y="2252980"/>
          <a:ext cx="9399153" cy="2352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3972">
                  <a:extLst>
                    <a:ext uri="{9D8B030D-6E8A-4147-A177-3AD203B41FA5}">
                      <a16:colId xmlns:a16="http://schemas.microsoft.com/office/drawing/2014/main" val="2202706903"/>
                    </a:ext>
                  </a:extLst>
                </a:gridCol>
                <a:gridCol w="3363401">
                  <a:extLst>
                    <a:ext uri="{9D8B030D-6E8A-4147-A177-3AD203B41FA5}">
                      <a16:colId xmlns:a16="http://schemas.microsoft.com/office/drawing/2014/main" val="2236504795"/>
                    </a:ext>
                  </a:extLst>
                </a:gridCol>
                <a:gridCol w="1647135">
                  <a:extLst>
                    <a:ext uri="{9D8B030D-6E8A-4147-A177-3AD203B41FA5}">
                      <a16:colId xmlns:a16="http://schemas.microsoft.com/office/drawing/2014/main" val="848907964"/>
                    </a:ext>
                  </a:extLst>
                </a:gridCol>
                <a:gridCol w="778645">
                  <a:extLst>
                    <a:ext uri="{9D8B030D-6E8A-4147-A177-3AD203B41FA5}">
                      <a16:colId xmlns:a16="http://schemas.microsoft.com/office/drawing/2014/main" val="3532854595"/>
                    </a:ext>
                  </a:extLst>
                </a:gridCol>
                <a:gridCol w="3096000">
                  <a:extLst>
                    <a:ext uri="{9D8B030D-6E8A-4147-A177-3AD203B41FA5}">
                      <a16:colId xmlns:a16="http://schemas.microsoft.com/office/drawing/2014/main" val="20829827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N°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 dirty="0">
                          <a:effectLst/>
                        </a:rPr>
                        <a:t>Nombre</a:t>
                      </a:r>
                      <a:endParaRPr lang="es-CL" sz="180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Asociación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Votos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Categoría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733603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1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100" dirty="0">
                          <a:effectLst/>
                        </a:rPr>
                        <a:t>Mary There´s </a:t>
                      </a:r>
                      <a:r>
                        <a:rPr lang="en-US" sz="1800" b="0" kern="100" dirty="0" err="1">
                          <a:effectLst/>
                        </a:rPr>
                        <a:t>Williamns</a:t>
                      </a:r>
                      <a:endParaRPr lang="es-CL" sz="1800" b="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n-US" sz="1800" b="0" kern="100">
                          <a:effectLst/>
                        </a:rPr>
                        <a:t>AFUNSAG</a:t>
                      </a:r>
                      <a:endParaRPr lang="es-CL" sz="1800" b="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b="0" kern="100">
                          <a:effectLst/>
                        </a:rPr>
                        <a:t>81</a:t>
                      </a:r>
                      <a:endParaRPr lang="es-CL" sz="1800" b="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b="0" kern="100" dirty="0">
                          <a:effectLst/>
                        </a:rPr>
                        <a:t>Titular - Presidenta</a:t>
                      </a:r>
                      <a:endParaRPr lang="es-CL" sz="1800" b="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223884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2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b="0" kern="100">
                          <a:effectLst/>
                        </a:rPr>
                        <a:t>Carmen Luz Jiménez</a:t>
                      </a:r>
                      <a:endParaRPr lang="es-CL" sz="1800" b="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b="0" kern="100">
                          <a:effectLst/>
                        </a:rPr>
                        <a:t>ASUME</a:t>
                      </a:r>
                      <a:endParaRPr lang="es-CL" sz="1800" b="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b="0" kern="100">
                          <a:effectLst/>
                        </a:rPr>
                        <a:t>74</a:t>
                      </a:r>
                      <a:endParaRPr lang="es-CL" sz="1800" b="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b="0" kern="100" dirty="0">
                          <a:effectLst/>
                        </a:rPr>
                        <a:t>Titular - </a:t>
                      </a:r>
                      <a:r>
                        <a:rPr lang="es-MX" sz="1800" b="0" kern="100" dirty="0" err="1">
                          <a:effectLst/>
                        </a:rPr>
                        <a:t>VicePresidenta</a:t>
                      </a:r>
                      <a:endParaRPr lang="es-CL" sz="1800" b="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5461594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3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b="0" kern="100">
                          <a:effectLst/>
                        </a:rPr>
                        <a:t>Jessica Valenzuela Moya</a:t>
                      </a:r>
                      <a:endParaRPr lang="es-CL" sz="1800" b="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b="0" kern="100" dirty="0">
                          <a:effectLst/>
                        </a:rPr>
                        <a:t>AFTADAJ</a:t>
                      </a:r>
                      <a:endParaRPr lang="es-CL" sz="1800" b="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b="0" kern="100">
                          <a:effectLst/>
                        </a:rPr>
                        <a:t>74</a:t>
                      </a:r>
                      <a:endParaRPr lang="es-CL" sz="1800" b="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b="0" kern="100">
                          <a:effectLst/>
                        </a:rPr>
                        <a:t>Titular</a:t>
                      </a:r>
                      <a:endParaRPr lang="es-CL" sz="1800" b="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995843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4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b="0" kern="100">
                          <a:effectLst/>
                        </a:rPr>
                        <a:t>Luis Pereira Tapia</a:t>
                      </a:r>
                      <a:endParaRPr lang="es-CL" sz="1800" b="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b="0" kern="100">
                          <a:effectLst/>
                        </a:rPr>
                        <a:t>AFIICH</a:t>
                      </a:r>
                      <a:endParaRPr lang="es-CL" sz="1800" b="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b="0" kern="100" dirty="0">
                          <a:effectLst/>
                        </a:rPr>
                        <a:t>71</a:t>
                      </a:r>
                      <a:endParaRPr lang="es-CL" sz="1800" b="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b="0" kern="100" dirty="0">
                          <a:effectLst/>
                        </a:rPr>
                        <a:t>Titular - Secretario</a:t>
                      </a:r>
                      <a:endParaRPr lang="es-CL" sz="1800" b="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36619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5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b="0" kern="100">
                          <a:effectLst/>
                        </a:rPr>
                        <a:t>María Teresa Martínez Aguilera</a:t>
                      </a:r>
                      <a:endParaRPr lang="es-CL" sz="1800" b="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b="0" kern="100">
                          <a:effectLst/>
                        </a:rPr>
                        <a:t>ANATISEL</a:t>
                      </a:r>
                      <a:endParaRPr lang="es-CL" sz="1800" b="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b="0" kern="100" dirty="0">
                          <a:effectLst/>
                        </a:rPr>
                        <a:t>53</a:t>
                      </a:r>
                      <a:endParaRPr lang="es-CL" sz="1800" b="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b="0" kern="100" dirty="0">
                          <a:effectLst/>
                        </a:rPr>
                        <a:t>Titular</a:t>
                      </a:r>
                      <a:endParaRPr lang="es-CL" sz="1800" b="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54817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6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b="0" kern="100">
                          <a:effectLst/>
                        </a:rPr>
                        <a:t>Lorena Jiménez Fuentes</a:t>
                      </a:r>
                      <a:endParaRPr lang="es-CL" sz="1800" b="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b="0" kern="100">
                          <a:effectLst/>
                        </a:rPr>
                        <a:t>TGR</a:t>
                      </a:r>
                      <a:endParaRPr lang="es-CL" sz="1800" b="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b="0" kern="100">
                          <a:effectLst/>
                        </a:rPr>
                        <a:t>35</a:t>
                      </a:r>
                      <a:endParaRPr lang="es-CL" sz="1800" b="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b="0" kern="100" dirty="0">
                          <a:effectLst/>
                        </a:rPr>
                        <a:t>Suplente</a:t>
                      </a:r>
                      <a:endParaRPr lang="es-CL" sz="1800" b="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875103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7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b="0" kern="100">
                          <a:effectLst/>
                        </a:rPr>
                        <a:t>Marlene Gatica Jorquera</a:t>
                      </a:r>
                      <a:endParaRPr lang="es-CL" sz="1800" b="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b="0" kern="100">
                          <a:effectLst/>
                        </a:rPr>
                        <a:t>ANCCOP- MOP</a:t>
                      </a:r>
                      <a:endParaRPr lang="es-CL" sz="1800" b="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b="0" kern="100">
                          <a:effectLst/>
                        </a:rPr>
                        <a:t>25</a:t>
                      </a:r>
                      <a:endParaRPr lang="es-CL" sz="1800" b="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b="0" kern="100" dirty="0">
                          <a:effectLst/>
                        </a:rPr>
                        <a:t>Suplente</a:t>
                      </a:r>
                      <a:endParaRPr lang="es-CL" sz="1800" b="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00117878"/>
                  </a:ext>
                </a:extLst>
              </a:tr>
            </a:tbl>
          </a:graphicData>
        </a:graphic>
      </p:graphicFrame>
      <p:pic>
        <p:nvPicPr>
          <p:cNvPr id="5" name="Picture 2">
            <a:extLst>
              <a:ext uri="{FF2B5EF4-FFF2-40B4-BE49-F238E27FC236}">
                <a16:creationId xmlns:a16="http://schemas.microsoft.com/office/drawing/2014/main" id="{DEDBEE75-A9D0-351F-CAC7-F90CA45F6F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00" y="75719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B5E749B-1C79-365E-02EF-884F6E854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3</a:t>
            </a:fld>
            <a:endParaRPr lang="es-CL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BA52A7A1-AA81-BD61-DAE6-6EDD658C7D26}"/>
              </a:ext>
            </a:extLst>
          </p:cNvPr>
          <p:cNvSpPr txBox="1"/>
          <p:nvPr/>
        </p:nvSpPr>
        <p:spPr>
          <a:xfrm>
            <a:off x="480672" y="4861526"/>
            <a:ext cx="907989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000"/>
              </a:spcBef>
              <a:buClr>
                <a:schemeClr val="accent1"/>
              </a:buClr>
              <a:buSzPct val="80000"/>
            </a:pPr>
            <a:r>
              <a:rPr lang="es-MX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Con fecha 3 de noviembre se constituye la comisión revisora de cuentas ANEF, en conformidad al artículo 6° del Reglamento de la Comisión Nacional Revisora de Cuentas</a:t>
            </a:r>
            <a:endParaRPr lang="es-CL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9451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1233B2-DB22-D8BB-F0A7-8B3C2ED19F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9A0FF0-7FCC-3453-2D30-A81BAED7F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58" y="0"/>
            <a:ext cx="8596668" cy="1320800"/>
          </a:xfrm>
        </p:spPr>
        <p:txBody>
          <a:bodyPr anchor="ctr"/>
          <a:lstStyle/>
          <a:p>
            <a:r>
              <a:rPr lang="es-MX" b="1" dirty="0"/>
              <a:t>Reuniones Realizadas</a:t>
            </a:r>
            <a:endParaRPr lang="es-CL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182577D-DA89-AAB2-6770-C892BAE5CE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58" y="1180619"/>
            <a:ext cx="9265320" cy="7777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/>
              <a:t>La CNRC realizó las siguientes reuniones:</a:t>
            </a:r>
          </a:p>
        </p:txBody>
      </p:sp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125C3F95-E984-A09D-ADF5-5B0D8C47FF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7442890"/>
              </p:ext>
            </p:extLst>
          </p:nvPr>
        </p:nvGraphicFramePr>
        <p:xfrm>
          <a:off x="387958" y="1996412"/>
          <a:ext cx="9339792" cy="44100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8657">
                  <a:extLst>
                    <a:ext uri="{9D8B030D-6E8A-4147-A177-3AD203B41FA5}">
                      <a16:colId xmlns:a16="http://schemas.microsoft.com/office/drawing/2014/main" val="1134371131"/>
                    </a:ext>
                  </a:extLst>
                </a:gridCol>
                <a:gridCol w="1461135">
                  <a:extLst>
                    <a:ext uri="{9D8B030D-6E8A-4147-A177-3AD203B41FA5}">
                      <a16:colId xmlns:a16="http://schemas.microsoft.com/office/drawing/2014/main" val="827188115"/>
                    </a:ext>
                  </a:extLst>
                </a:gridCol>
                <a:gridCol w="7200000">
                  <a:extLst>
                    <a:ext uri="{9D8B030D-6E8A-4147-A177-3AD203B41FA5}">
                      <a16:colId xmlns:a16="http://schemas.microsoft.com/office/drawing/2014/main" val="2474661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N°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Fecha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 dirty="0">
                          <a:effectLst/>
                        </a:rPr>
                        <a:t>Materia y acuerdos</a:t>
                      </a:r>
                      <a:endParaRPr lang="es-CL" sz="180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9702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1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03-11-2023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 dirty="0">
                          <a:effectLst/>
                        </a:rPr>
                        <a:t>Constitución CNRC y metodología de revisión.</a:t>
                      </a:r>
                      <a:endParaRPr lang="es-CL" sz="180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964349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2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30-11-2023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CL" sz="1800" kern="100" dirty="0">
                          <a:effectLst/>
                        </a:rPr>
                        <a:t>Metodología de trabajo y asignación períodos a revisar.</a:t>
                      </a:r>
                      <a:endParaRPr lang="es-CL" sz="180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576835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3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11-01-2024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 dirty="0">
                          <a:effectLst/>
                        </a:rPr>
                        <a:t>Metodología de trabajo</a:t>
                      </a:r>
                      <a:endParaRPr lang="es-CL" sz="180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89717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4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25-07-2024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 dirty="0">
                          <a:effectLst/>
                        </a:rPr>
                        <a:t>Avance revisión 2023</a:t>
                      </a:r>
                      <a:endParaRPr lang="es-CL" sz="180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457046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5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20-08-2024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Planificación observaciones revisión enero y febrero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380382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6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26-09-2024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 dirty="0">
                          <a:effectLst/>
                        </a:rPr>
                        <a:t>Revisión inventario</a:t>
                      </a:r>
                      <a:endParaRPr lang="es-CL" sz="180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858466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7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03-10-2024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 dirty="0">
                          <a:effectLst/>
                        </a:rPr>
                        <a:t>Revisión inventario</a:t>
                      </a:r>
                      <a:endParaRPr lang="es-CL" sz="180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61596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8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10-10-2024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 dirty="0">
                          <a:effectLst/>
                        </a:rPr>
                        <a:t>Lectura de inventarios, reorganización, confección informe.</a:t>
                      </a:r>
                      <a:endParaRPr lang="es-CL" sz="180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82107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9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18-10-2024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 dirty="0">
                          <a:effectLst/>
                        </a:rPr>
                        <a:t>Coordinación y reorganización CNRC</a:t>
                      </a:r>
                      <a:endParaRPr lang="es-CL" sz="180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055178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10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06-11-2024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 dirty="0">
                          <a:effectLst/>
                        </a:rPr>
                        <a:t>Preparación reunión Secretaría Finanzas</a:t>
                      </a:r>
                      <a:endParaRPr lang="es-CL" sz="180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323167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11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07-11-2024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 dirty="0">
                          <a:effectLst/>
                        </a:rPr>
                        <a:t>Presentación observaciones Secretaría Finanzas</a:t>
                      </a:r>
                      <a:endParaRPr lang="es-CL" sz="180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0034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12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02-01-2025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 dirty="0">
                          <a:effectLst/>
                        </a:rPr>
                        <a:t>Revisión avances y coordinación presentación</a:t>
                      </a:r>
                      <a:endParaRPr lang="es-CL" sz="180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973042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13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15-01-2025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 dirty="0">
                          <a:effectLst/>
                        </a:rPr>
                        <a:t>Revisión Balance</a:t>
                      </a:r>
                      <a:endParaRPr lang="es-CL" sz="180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9305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>
                          <a:effectLst/>
                        </a:rPr>
                        <a:t>14</a:t>
                      </a:r>
                      <a:endParaRPr lang="es-CL" sz="1800" kern="10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 dirty="0">
                          <a:effectLst/>
                        </a:rPr>
                        <a:t>16-01-2025</a:t>
                      </a:r>
                      <a:endParaRPr lang="es-CL" sz="180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800"/>
                        </a:spcAft>
                      </a:pPr>
                      <a:r>
                        <a:rPr lang="es-MX" sz="1800" kern="100" dirty="0">
                          <a:effectLst/>
                        </a:rPr>
                        <a:t>Revisión informe</a:t>
                      </a:r>
                      <a:endParaRPr lang="es-CL" sz="1800" kern="100" dirty="0">
                        <a:effectLst/>
                        <a:latin typeface="Tw Cen MT" panose="020B0602020104020603" pitchFamily="34" charset="0"/>
                        <a:ea typeface="Tw Cen MT" panose="020B0602020104020603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40126953"/>
                  </a:ext>
                </a:extLst>
              </a:tr>
            </a:tbl>
          </a:graphicData>
        </a:graphic>
      </p:graphicFrame>
      <p:pic>
        <p:nvPicPr>
          <p:cNvPr id="6" name="Picture 2">
            <a:extLst>
              <a:ext uri="{FF2B5EF4-FFF2-40B4-BE49-F238E27FC236}">
                <a16:creationId xmlns:a16="http://schemas.microsoft.com/office/drawing/2014/main" id="{D892B062-6579-BC5F-817C-22BADC7A0B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00" y="75719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79917CE-E094-6B8E-9612-F011CCBE7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4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49044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B7B7A5-B2C0-19E9-F03D-0493FEC240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C17DED-E73E-70EE-06B4-6402BFF2A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58" y="0"/>
            <a:ext cx="8596668" cy="1320800"/>
          </a:xfrm>
        </p:spPr>
        <p:txBody>
          <a:bodyPr anchor="ctr"/>
          <a:lstStyle/>
          <a:p>
            <a:r>
              <a:rPr lang="es-MX" b="1" dirty="0"/>
              <a:t>Estatutos ANEF</a:t>
            </a:r>
            <a:endParaRPr lang="es-CL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A0F3AAF-A335-CF23-5D62-04DF08A634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58" y="1180619"/>
            <a:ext cx="9265320" cy="55442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b="1" dirty="0">
                <a:highlight>
                  <a:srgbClr val="00FFFF"/>
                </a:highlight>
              </a:rPr>
              <a:t>Artículo 30° </a:t>
            </a:r>
            <a:r>
              <a:rPr lang="es-ES" dirty="0"/>
              <a:t>En la primera Asamblea Nacional Ordinaria siguiente a la elección de Directorio, se procederá a designar una Comisión Revisora de Cuentas, nombrando de entre sus integrantes a cinco de ellos/as, que no sean Directores/as Nacionales de ANEF, para que la integren con las siguientes facultades: </a:t>
            </a:r>
          </a:p>
          <a:p>
            <a:pPr>
              <a:buAutoNum type="alphaLcParenR"/>
            </a:pPr>
            <a:r>
              <a:rPr lang="es-ES" dirty="0"/>
              <a:t>Comprobar que los 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gastos e inversiones </a:t>
            </a:r>
            <a:r>
              <a:rPr lang="es-ES" dirty="0"/>
              <a:t>se efectúen de acuerdo al presupuesto;</a:t>
            </a:r>
          </a:p>
          <a:p>
            <a:pPr>
              <a:buAutoNum type="alphaLcParenR"/>
            </a:pPr>
            <a:r>
              <a:rPr lang="es-ES" dirty="0"/>
              <a:t>Fiscalizar el debido 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ingreso y la correcta inversión </a:t>
            </a:r>
            <a:r>
              <a:rPr lang="es-ES" dirty="0"/>
              <a:t>de los Fondos de la Asociación; y  </a:t>
            </a:r>
          </a:p>
          <a:p>
            <a:pPr>
              <a:buAutoNum type="alphaLcParenR"/>
            </a:pPr>
            <a:r>
              <a:rPr lang="es-ES" dirty="0"/>
              <a:t>Velar que los libros de </a:t>
            </a:r>
            <a:r>
              <a:rPr lang="es-E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ingresos y egresos y, el inventario</a:t>
            </a:r>
            <a:r>
              <a:rPr lang="es-ES" dirty="0"/>
              <a:t>, sean llevados en orden y al día.  </a:t>
            </a:r>
          </a:p>
          <a:p>
            <a:pPr marL="0" indent="0">
              <a:buNone/>
            </a:pPr>
            <a:r>
              <a:rPr lang="es-ES" dirty="0"/>
              <a:t>La Comisión Revisora de Cuentas será independiente del Directorio y sus integrantes durarán tres años en sus cargos , </a:t>
            </a:r>
            <a:r>
              <a:rPr lang="es-ES" u="sng" dirty="0"/>
              <a:t>debiendo rendir anualmente cuenta de su cometido </a:t>
            </a:r>
            <a:r>
              <a:rPr lang="es-ES" dirty="0"/>
              <a:t>ante la Asamblea. </a:t>
            </a:r>
          </a:p>
          <a:p>
            <a:pPr marL="0" indent="0">
              <a:buNone/>
            </a:pPr>
            <a:r>
              <a:rPr lang="es-ES" dirty="0"/>
              <a:t>Para el mejor desempeño de su cometido, la Comisión podrá hacerse asesorar por un  contador(a). En tal situación la Agrupación estará obligada a pagar sus honorarios, los cuales deberán ser previamente pactados con quien preste el servicio. </a:t>
            </a:r>
            <a:r>
              <a:rPr lang="es-ES" u="sng" dirty="0"/>
              <a:t>Con autorización del gasto por la Asamblea. </a:t>
            </a:r>
          </a:p>
          <a:p>
            <a:pPr marL="0" indent="0">
              <a:buNone/>
            </a:pPr>
            <a:r>
              <a:rPr lang="es-ES" b="1" dirty="0"/>
              <a:t>Si no hubiere acuerdo entre la Cuenta del Directorio y el informe de la Comisión, resolverá la Asamblea.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C22743B2-F3DD-E765-82D9-5ABCB00391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00" y="75719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C8D5C21-229D-0F84-6545-0A2E3708E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5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8432741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734925-1729-78CA-15EC-B247113578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FB09BCA-641C-2C40-91FC-7422D98FC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958" y="0"/>
            <a:ext cx="8596668" cy="1320800"/>
          </a:xfrm>
        </p:spPr>
        <p:txBody>
          <a:bodyPr anchor="ctr"/>
          <a:lstStyle/>
          <a:p>
            <a:r>
              <a:rPr lang="es-MX" b="1" dirty="0"/>
              <a:t>Reglamento Comisión Revisora</a:t>
            </a:r>
            <a:endParaRPr lang="es-CL" b="1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D5BBF0A-F419-599C-5E5B-E71EB20805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7958" y="1180619"/>
            <a:ext cx="9265320" cy="24579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b="1" dirty="0">
                <a:highlight>
                  <a:srgbClr val="00FFFF"/>
                </a:highlight>
              </a:rPr>
              <a:t>Artículo 10º </a:t>
            </a:r>
            <a:r>
              <a:rPr lang="es-ES" dirty="0"/>
              <a:t>La Comisión Revisora de Cuentas deberá rendir cuenta anual de su cometido ante la Asamblea Nacional</a:t>
            </a:r>
          </a:p>
          <a:p>
            <a:pPr marL="0" indent="0">
              <a:buNone/>
            </a:pPr>
            <a:r>
              <a:rPr lang="es-ES" b="1" dirty="0">
                <a:highlight>
                  <a:srgbClr val="00FFFF"/>
                </a:highlight>
              </a:rPr>
              <a:t>Artículo 12º </a:t>
            </a:r>
            <a:r>
              <a:rPr lang="es-ES" dirty="0"/>
              <a:t>Será obligación de la Comisión Revisora de Cuentas emitir </a:t>
            </a:r>
            <a:r>
              <a:rPr lang="es-ES" b="1" dirty="0"/>
              <a:t>informes parciales semestrales y un informe anual</a:t>
            </a:r>
            <a:r>
              <a:rPr lang="es-ES" dirty="0"/>
              <a:t>, relacionados con las verificaciones efectuadas, con las observaciones que estimará convenientes. </a:t>
            </a:r>
          </a:p>
          <a:p>
            <a:pPr marL="0" indent="0">
              <a:buNone/>
            </a:pPr>
            <a:r>
              <a:rPr lang="es-ES" dirty="0"/>
              <a:t>Asimismo, deberá pronunciarse sobre el </a:t>
            </a:r>
            <a:r>
              <a:rPr lang="es-ES" b="1" dirty="0"/>
              <a:t>balance anual </a:t>
            </a:r>
            <a:r>
              <a:rPr lang="es-ES" dirty="0"/>
              <a:t>que presente el Tesorero Nacional a la Dirección del Trabajo.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A6A3208-C304-89A7-28D6-0E1F5A44FF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9400" y="75719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60EEF11-9CC6-8616-88A0-93F1D0081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6</a:t>
            </a:fld>
            <a:endParaRPr lang="es-CL"/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CF210C59-06D0-3B2E-2C92-5538D49908C8}"/>
              </a:ext>
            </a:extLst>
          </p:cNvPr>
          <p:cNvSpPr txBox="1">
            <a:spLocks/>
          </p:cNvSpPr>
          <p:nvPr/>
        </p:nvSpPr>
        <p:spPr>
          <a:xfrm>
            <a:off x="335664" y="34290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MX" b="1" dirty="0"/>
              <a:t>Reglamento de Asambleas</a:t>
            </a:r>
            <a:endParaRPr lang="es-CL" b="1" dirty="0"/>
          </a:p>
        </p:txBody>
      </p:sp>
      <p:sp>
        <p:nvSpPr>
          <p:cNvPr id="7" name="Marcador de contenido 2">
            <a:extLst>
              <a:ext uri="{FF2B5EF4-FFF2-40B4-BE49-F238E27FC236}">
                <a16:creationId xmlns:a16="http://schemas.microsoft.com/office/drawing/2014/main" id="{BA7C1D70-D3AF-8C8C-E7E8-2AAE01115979}"/>
              </a:ext>
            </a:extLst>
          </p:cNvPr>
          <p:cNvSpPr txBox="1">
            <a:spLocks/>
          </p:cNvSpPr>
          <p:nvPr/>
        </p:nvSpPr>
        <p:spPr>
          <a:xfrm>
            <a:off x="387958" y="4517784"/>
            <a:ext cx="9265320" cy="24579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3" charset="2"/>
              <a:buNone/>
            </a:pPr>
            <a:r>
              <a:rPr lang="es-ES" b="1" dirty="0">
                <a:highlight>
                  <a:srgbClr val="00FFFF"/>
                </a:highlight>
              </a:rPr>
              <a:t>Artículo 3°  </a:t>
            </a:r>
            <a:r>
              <a:rPr lang="es-ES" dirty="0"/>
              <a:t>La Asamblea Ordinaria, tendrá, entre otras, las siguientes atribuciones:</a:t>
            </a:r>
          </a:p>
          <a:p>
            <a:pPr marL="0" indent="0">
              <a:buFont typeface="Wingdings 3" charset="2"/>
              <a:buNone/>
            </a:pPr>
            <a:r>
              <a:rPr lang="es-ES" dirty="0">
                <a:solidFill>
                  <a:schemeClr val="bg2">
                    <a:lumMod val="75000"/>
                  </a:schemeClr>
                </a:solidFill>
              </a:rPr>
              <a:t>c) </a:t>
            </a:r>
            <a:r>
              <a:rPr lang="es-ES" b="1" dirty="0"/>
              <a:t>Pronunciarse respecto del balance del ejercicio anterior y del presupuesto inicial que presente la Secretaría </a:t>
            </a:r>
            <a:r>
              <a:rPr lang="es-ES" dirty="0"/>
              <a:t>de Finanzas de la agrupación, del Informe de la Comisión Revisora de Cuentas y elegir a los miembros de ella.</a:t>
            </a:r>
          </a:p>
        </p:txBody>
      </p:sp>
    </p:spTree>
    <p:extLst>
      <p:ext uri="{BB962C8B-B14F-4D97-AF65-F5344CB8AC3E}">
        <p14:creationId xmlns:p14="http://schemas.microsoft.com/office/powerpoint/2010/main" val="8685750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FC4BE8CD-2355-3A14-C6F1-E7355713C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/>
              <a:t>OBSERVACIONES QUE SE MANTIENEN DEL PERIODO ANTERIOR</a:t>
            </a:r>
            <a:endParaRPr lang="es-CL" b="1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6EE037F-A630-BF07-0F0B-100AB88637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243B225-60CA-832D-834D-B50E064F80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7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064098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B465EB7-9160-52E1-E9ED-E10556D47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8</a:t>
            </a:fld>
            <a:endParaRPr lang="es-CL"/>
          </a:p>
        </p:txBody>
      </p:sp>
      <p:graphicFrame>
        <p:nvGraphicFramePr>
          <p:cNvPr id="5" name="Diagrama 4">
            <a:extLst>
              <a:ext uri="{FF2B5EF4-FFF2-40B4-BE49-F238E27FC236}">
                <a16:creationId xmlns:a16="http://schemas.microsoft.com/office/drawing/2014/main" id="{19EED6A6-00AF-15DE-97A5-F0030663DD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86287305"/>
              </p:ext>
            </p:extLst>
          </p:nvPr>
        </p:nvGraphicFramePr>
        <p:xfrm>
          <a:off x="804332" y="1439333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ítulo 1">
            <a:extLst>
              <a:ext uri="{FF2B5EF4-FFF2-40B4-BE49-F238E27FC236}">
                <a16:creationId xmlns:a16="http://schemas.microsoft.com/office/drawing/2014/main" id="{2135E5C2-7599-1C54-4CF2-5A8B246B0750}"/>
              </a:ext>
            </a:extLst>
          </p:cNvPr>
          <p:cNvSpPr txBox="1">
            <a:spLocks/>
          </p:cNvSpPr>
          <p:nvPr/>
        </p:nvSpPr>
        <p:spPr>
          <a:xfrm>
            <a:off x="387958" y="0"/>
            <a:ext cx="8596668" cy="1320800"/>
          </a:xfrm>
          <a:prstGeom prst="rect">
            <a:avLst/>
          </a:prstGeom>
        </p:spPr>
        <p:txBody>
          <a:bodyPr anchor="ctr"/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s-MX" b="1" dirty="0"/>
              <a:t>Observaciones que se mantienen</a:t>
            </a:r>
            <a:endParaRPr lang="es-CL" b="1" dirty="0"/>
          </a:p>
        </p:txBody>
      </p:sp>
    </p:spTree>
    <p:extLst>
      <p:ext uri="{BB962C8B-B14F-4D97-AF65-F5344CB8AC3E}">
        <p14:creationId xmlns:p14="http://schemas.microsoft.com/office/powerpoint/2010/main" val="6254281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6A1C7D-A0C1-D2C5-95A4-DF4D360D62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70D84481-F0BF-3F0D-DFEB-C470E7229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/>
              <a:t>CONCLUSIONES Y OBSERVACIONES DEL PERIODO 2023</a:t>
            </a:r>
            <a:endParaRPr lang="es-CL" b="1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333C5A3-7C3F-F8A2-D255-621F1109BE5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2" name="Marcador de número de diapositiva 1">
            <a:extLst>
              <a:ext uri="{FF2B5EF4-FFF2-40B4-BE49-F238E27FC236}">
                <a16:creationId xmlns:a16="http://schemas.microsoft.com/office/drawing/2014/main" id="{D377C43F-EC6E-22BD-F5AE-7F92CA6F40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EF9875-F8AB-4E50-AB92-B4CE0A540C9D}" type="slidenum">
              <a:rPr lang="es-CL" smtClean="0"/>
              <a:t>9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626744619"/>
      </p:ext>
    </p:extLst>
  </p:cSld>
  <p:clrMapOvr>
    <a:masterClrMapping/>
  </p:clrMapOvr>
</p:sld>
</file>

<file path=ppt/theme/theme1.xml><?xml version="1.0" encoding="utf-8"?>
<a:theme xmlns:a="http://schemas.openxmlformats.org/drawingml/2006/main" name="Faceta">
  <a:themeElements>
    <a:clrScheme name="Azul cálido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Faceta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5e8a4bee-d661-4923-b8f9-215a7cdd5061}" enabled="0" method="" siteId="{5e8a4bee-d661-4923-b8f9-215a7cdd5061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441</TotalTime>
  <Words>2074</Words>
  <Application>Microsoft Office PowerPoint</Application>
  <PresentationFormat>Panorámica</PresentationFormat>
  <Paragraphs>436</Paragraphs>
  <Slides>20</Slides>
  <Notes>15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6" baseType="lpstr">
      <vt:lpstr>Aptos</vt:lpstr>
      <vt:lpstr>Arial</vt:lpstr>
      <vt:lpstr>Trebuchet MS</vt:lpstr>
      <vt:lpstr>Tw Cen MT</vt:lpstr>
      <vt:lpstr>Wingdings 3</vt:lpstr>
      <vt:lpstr>Faceta</vt:lpstr>
      <vt:lpstr>Comisión Nacional Revisora de Cuentas ANEF</vt:lpstr>
      <vt:lpstr>Contenido</vt:lpstr>
      <vt:lpstr>Formación Comisión Revisora</vt:lpstr>
      <vt:lpstr>Reuniones Realizadas</vt:lpstr>
      <vt:lpstr>Estatutos ANEF</vt:lpstr>
      <vt:lpstr>Reglamento Comisión Revisora</vt:lpstr>
      <vt:lpstr>OBSERVACIONES QUE SE MANTIENEN DEL PERIODO ANTERIOR</vt:lpstr>
      <vt:lpstr>Presentación de PowerPoint</vt:lpstr>
      <vt:lpstr>CONCLUSIONES Y OBSERVACIONES DEL PERIODO 2023</vt:lpstr>
      <vt:lpstr>Presupuesto</vt:lpstr>
      <vt:lpstr>Presupuesto</vt:lpstr>
      <vt:lpstr>Ingresos</vt:lpstr>
      <vt:lpstr>Ingresos</vt:lpstr>
      <vt:lpstr>Gastos</vt:lpstr>
      <vt:lpstr>Gastos operacionales</vt:lpstr>
      <vt:lpstr>Presentación de PowerPoint</vt:lpstr>
      <vt:lpstr>Registros e informes </vt:lpstr>
      <vt:lpstr>Otros</vt:lpstr>
      <vt:lpstr>Conclusión</vt:lpstr>
      <vt:lpstr>Comisión Nacional Revisora de Cuentas ANEF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Comisión Nacional Revisora de Cuentas ANEF</dc:title>
  <dc:creator>Carmen Luz Jiménez García</dc:creator>
  <cp:lastModifiedBy>Carmen Luz Jiménez García</cp:lastModifiedBy>
  <cp:revision>4</cp:revision>
  <dcterms:created xsi:type="dcterms:W3CDTF">2025-01-20T00:23:14Z</dcterms:created>
  <dcterms:modified xsi:type="dcterms:W3CDTF">2025-01-23T14:35:13Z</dcterms:modified>
</cp:coreProperties>
</file>