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Lst>
  <p:notesMasterIdLst>
    <p:notesMasterId r:id="rId12"/>
  </p:notesMasterIdLst>
  <p:sldIdLst>
    <p:sldId id="256" r:id="rId2"/>
    <p:sldId id="257" r:id="rId3"/>
    <p:sldId id="258" r:id="rId4"/>
    <p:sldId id="260" r:id="rId5"/>
    <p:sldId id="261" r:id="rId6"/>
    <p:sldId id="262" r:id="rId7"/>
    <p:sldId id="263" r:id="rId8"/>
    <p:sldId id="264" r:id="rId9"/>
    <p:sldId id="265" r:id="rId10"/>
    <p:sldId id="266" r:id="rId11"/>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49" autoAdjust="0"/>
    <p:restoredTop sz="94660"/>
  </p:normalViewPr>
  <p:slideViewPr>
    <p:cSldViewPr snapToGrid="0">
      <p:cViewPr varScale="1">
        <p:scale>
          <a:sx n="61" d="100"/>
          <a:sy n="61" d="100"/>
        </p:scale>
        <p:origin x="1464" y="34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DDCAC4-91C6-4F9D-B76C-E7C4BD31E653}" type="datetimeFigureOut">
              <a:rPr lang="es-CL" smtClean="0"/>
              <a:t>20-01-2025</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312891-8404-4F70-8F0B-7CAB120C4F8C}" type="slidenum">
              <a:rPr lang="es-CL" smtClean="0"/>
              <a:t>‹Nº›</a:t>
            </a:fld>
            <a:endParaRPr lang="es-CL"/>
          </a:p>
        </p:txBody>
      </p:sp>
    </p:spTree>
    <p:extLst>
      <p:ext uri="{BB962C8B-B14F-4D97-AF65-F5344CB8AC3E}">
        <p14:creationId xmlns:p14="http://schemas.microsoft.com/office/powerpoint/2010/main" val="28631236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L" dirty="0"/>
          </a:p>
        </p:txBody>
      </p:sp>
      <p:sp>
        <p:nvSpPr>
          <p:cNvPr id="4" name="Marcador de número de diapositiva 3"/>
          <p:cNvSpPr>
            <a:spLocks noGrp="1"/>
          </p:cNvSpPr>
          <p:nvPr>
            <p:ph type="sldNum" sz="quarter" idx="5"/>
          </p:nvPr>
        </p:nvSpPr>
        <p:spPr/>
        <p:txBody>
          <a:bodyPr/>
          <a:lstStyle/>
          <a:p>
            <a:fld id="{93312891-8404-4F70-8F0B-7CAB120C4F8C}" type="slidenum">
              <a:rPr lang="es-CL" smtClean="0"/>
              <a:t>8</a:t>
            </a:fld>
            <a:endParaRPr lang="es-CL"/>
          </a:p>
        </p:txBody>
      </p:sp>
    </p:spTree>
    <p:extLst>
      <p:ext uri="{BB962C8B-B14F-4D97-AF65-F5344CB8AC3E}">
        <p14:creationId xmlns:p14="http://schemas.microsoft.com/office/powerpoint/2010/main" val="7322586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F9204-3F29-4C3A-BA41-3063400202C4}"/>
              </a:ext>
            </a:extLst>
          </p:cNvPr>
          <p:cNvSpPr>
            <a:spLocks noGrp="1"/>
          </p:cNvSpPr>
          <p:nvPr>
            <p:ph type="ctrTitle"/>
          </p:nvPr>
        </p:nvSpPr>
        <p:spPr>
          <a:xfrm>
            <a:off x="1524000" y="1122363"/>
            <a:ext cx="9144000" cy="2387600"/>
          </a:xfrm>
        </p:spPr>
        <p:txBody>
          <a:bodyPr anchor="b"/>
          <a:lstStyle>
            <a:lvl1pPr algn="ctr">
              <a:defRPr sz="4400"/>
            </a:lvl1pPr>
          </a:lstStyle>
          <a:p>
            <a:r>
              <a:rPr lang="en-US"/>
              <a:t>Click to edit Master title style</a:t>
            </a:r>
          </a:p>
        </p:txBody>
      </p:sp>
      <p:sp>
        <p:nvSpPr>
          <p:cNvPr id="3" name="Subtitle 2">
            <a:extLst>
              <a:ext uri="{FF2B5EF4-FFF2-40B4-BE49-F238E27FC236}">
                <a16:creationId xmlns:a16="http://schemas.microsoft.com/office/drawing/2014/main" id="{203393CD-7262-4AC7-80E6-52FE6F3F39BA}"/>
              </a:ext>
            </a:extLst>
          </p:cNvPr>
          <p:cNvSpPr>
            <a:spLocks noGrp="1"/>
          </p:cNvSpPr>
          <p:nvPr>
            <p:ph type="subTitle" idx="1"/>
          </p:nvPr>
        </p:nvSpPr>
        <p:spPr>
          <a:xfrm>
            <a:off x="1524000" y="3602038"/>
            <a:ext cx="9144000" cy="1655762"/>
          </a:xfrm>
        </p:spPr>
        <p:txBody>
          <a:bodyPr/>
          <a:lstStyle>
            <a:lvl1pPr marL="0" indent="0" algn="ctr">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D430AE-0210-4E82-AD7B-41B112DE7F7D}"/>
              </a:ext>
            </a:extLst>
          </p:cNvPr>
          <p:cNvSpPr>
            <a:spLocks noGrp="1"/>
          </p:cNvSpPr>
          <p:nvPr>
            <p:ph type="dt" sz="half" idx="10"/>
          </p:nvPr>
        </p:nvSpPr>
        <p:spPr/>
        <p:txBody>
          <a:bodyPr/>
          <a:lstStyle>
            <a:lvl1pPr>
              <a:defRPr>
                <a:latin typeface="+mn-lt"/>
              </a:defRPr>
            </a:lvl1pPr>
          </a:lstStyle>
          <a:p>
            <a:fld id="{11A6662E-FAF4-44BC-88B5-85A7CBFB6D30}" type="datetime1">
              <a:rPr lang="en-US" smtClean="0"/>
              <a:pPr/>
              <a:t>1/20/2025</a:t>
            </a:fld>
            <a:endParaRPr lang="en-US"/>
          </a:p>
        </p:txBody>
      </p:sp>
      <p:sp>
        <p:nvSpPr>
          <p:cNvPr id="5" name="Footer Placeholder 4">
            <a:extLst>
              <a:ext uri="{FF2B5EF4-FFF2-40B4-BE49-F238E27FC236}">
                <a16:creationId xmlns:a16="http://schemas.microsoft.com/office/drawing/2014/main" id="{0F221974-7DEC-459D-9642-CB5B59C82771}"/>
              </a:ext>
            </a:extLst>
          </p:cNvPr>
          <p:cNvSpPr>
            <a:spLocks noGrp="1"/>
          </p:cNvSpPr>
          <p:nvPr>
            <p:ph type="ftr" sz="quarter" idx="11"/>
          </p:nvPr>
        </p:nvSpPr>
        <p:spPr/>
        <p:txBody>
          <a:bodyPr/>
          <a:lstStyle>
            <a:lvl1pPr>
              <a:defRPr>
                <a:latin typeface="+mn-lt"/>
              </a:defRPr>
            </a:lvl1pPr>
          </a:lstStyle>
          <a:p>
            <a:endParaRPr lang="en-US"/>
          </a:p>
        </p:txBody>
      </p:sp>
      <p:sp>
        <p:nvSpPr>
          <p:cNvPr id="6" name="Slide Number Placeholder 5">
            <a:extLst>
              <a:ext uri="{FF2B5EF4-FFF2-40B4-BE49-F238E27FC236}">
                <a16:creationId xmlns:a16="http://schemas.microsoft.com/office/drawing/2014/main" id="{60731837-C94E-4B5B-BCF0-110C69EDB41C}"/>
              </a:ext>
            </a:extLst>
          </p:cNvPr>
          <p:cNvSpPr>
            <a:spLocks noGrp="1"/>
          </p:cNvSpPr>
          <p:nvPr>
            <p:ph type="sldNum" sz="quarter" idx="12"/>
          </p:nvPr>
        </p:nvSpPr>
        <p:spPr/>
        <p:txBody>
          <a:bodyPr/>
          <a:lstStyle>
            <a:lvl1pPr>
              <a:defRPr>
                <a:latin typeface="+mn-lt"/>
              </a:defRPr>
            </a:lvl1pPr>
          </a:lstStyle>
          <a:p>
            <a:fld id="{73B850FF-6169-4056-8077-06FFA93A5366}" type="slidenum">
              <a:rPr lang="en-US" smtClean="0"/>
              <a:pPr/>
              <a:t>‹Nº›</a:t>
            </a:fld>
            <a:endParaRPr lang="en-US"/>
          </a:p>
        </p:txBody>
      </p:sp>
    </p:spTree>
    <p:extLst>
      <p:ext uri="{BB962C8B-B14F-4D97-AF65-F5344CB8AC3E}">
        <p14:creationId xmlns:p14="http://schemas.microsoft.com/office/powerpoint/2010/main" val="41230327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ABDD2-E186-4F25-8FDE-D1E875E9C30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18CC5B-A7E0-48B1-8329-6533AC76E7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905B1B-77FE-4BFC-BF87-87DA989F0082}"/>
              </a:ext>
            </a:extLst>
          </p:cNvPr>
          <p:cNvSpPr>
            <a:spLocks noGrp="1"/>
          </p:cNvSpPr>
          <p:nvPr>
            <p:ph type="dt" sz="half" idx="10"/>
          </p:nvPr>
        </p:nvSpPr>
        <p:spPr/>
        <p:txBody>
          <a:bodyPr/>
          <a:lstStyle/>
          <a:p>
            <a:fld id="{4C559632-1575-4E14-B53B-3DC3D5ED3947}" type="datetime1">
              <a:rPr lang="en-US" smtClean="0"/>
              <a:t>1/20/2025</a:t>
            </a:fld>
            <a:endParaRPr lang="en-US"/>
          </a:p>
        </p:txBody>
      </p:sp>
      <p:sp>
        <p:nvSpPr>
          <p:cNvPr id="5" name="Footer Placeholder 4">
            <a:extLst>
              <a:ext uri="{FF2B5EF4-FFF2-40B4-BE49-F238E27FC236}">
                <a16:creationId xmlns:a16="http://schemas.microsoft.com/office/drawing/2014/main" id="{3118531E-1B90-4631-BD37-4BB1DBFABF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8A55E8-88DC-4280-8E04-FF50FF8EDB5A}"/>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27021110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60633D-90E4-4F5A-9EBF-DDEC2B0B471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DDD3065-FA3D-42C8-BFDA-967C87F4F28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DC126F-38E2-4425-861F-98ED432284BA}"/>
              </a:ext>
            </a:extLst>
          </p:cNvPr>
          <p:cNvSpPr>
            <a:spLocks noGrp="1"/>
          </p:cNvSpPr>
          <p:nvPr>
            <p:ph type="dt" sz="half" idx="10"/>
          </p:nvPr>
        </p:nvSpPr>
        <p:spPr/>
        <p:txBody>
          <a:bodyPr/>
          <a:lstStyle/>
          <a:p>
            <a:fld id="{CC4A6868-2568-4CC9-B302-F37117B01A6E}" type="datetime1">
              <a:rPr lang="en-US" smtClean="0"/>
              <a:t>1/20/2025</a:t>
            </a:fld>
            <a:endParaRPr lang="en-US"/>
          </a:p>
        </p:txBody>
      </p:sp>
      <p:sp>
        <p:nvSpPr>
          <p:cNvPr id="5" name="Footer Placeholder 4">
            <a:extLst>
              <a:ext uri="{FF2B5EF4-FFF2-40B4-BE49-F238E27FC236}">
                <a16:creationId xmlns:a16="http://schemas.microsoft.com/office/drawing/2014/main" id="{CA9645D8-F22A-4354-A8B3-96E8A2D232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9E2295-A616-4D57-8800-7B7E213A8CC8}"/>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2621358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CC1FC-ADE8-488C-A1DA-2FD569FD4D09}"/>
              </a:ext>
            </a:extLst>
          </p:cNvPr>
          <p:cNvSpPr>
            <a:spLocks noGrp="1"/>
          </p:cNvSpPr>
          <p:nvPr>
            <p:ph type="title"/>
          </p:nvPr>
        </p:nvSpPr>
        <p:spPr>
          <a:xfrm>
            <a:off x="838200" y="365760"/>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57F02842-38C3-46D6-8527-0F6FE623C5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864CF5-F681-40C2-88CC-E02206C9CECB}"/>
              </a:ext>
            </a:extLst>
          </p:cNvPr>
          <p:cNvSpPr>
            <a:spLocks noGrp="1"/>
          </p:cNvSpPr>
          <p:nvPr>
            <p:ph type="dt" sz="half" idx="10"/>
          </p:nvPr>
        </p:nvSpPr>
        <p:spPr/>
        <p:txBody>
          <a:bodyPr/>
          <a:lstStyle/>
          <a:p>
            <a:fld id="{0055F08A-1E71-4B2B-BB49-E743F2903911}" type="datetime1">
              <a:rPr lang="en-US" smtClean="0"/>
              <a:t>1/20/2025</a:t>
            </a:fld>
            <a:endParaRPr lang="en-US"/>
          </a:p>
        </p:txBody>
      </p:sp>
      <p:sp>
        <p:nvSpPr>
          <p:cNvPr id="5" name="Footer Placeholder 4">
            <a:extLst>
              <a:ext uri="{FF2B5EF4-FFF2-40B4-BE49-F238E27FC236}">
                <a16:creationId xmlns:a16="http://schemas.microsoft.com/office/drawing/2014/main" id="{82C04753-4FE4-4A6F-99BB-CFFC92E0CD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A569D1-DB13-4BD9-8BA9-0DEAD98F893F}"/>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3182652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20B05-7BF6-4073-9106-FA19E97273CB}"/>
              </a:ext>
            </a:extLst>
          </p:cNvPr>
          <p:cNvSpPr>
            <a:spLocks noGrp="1"/>
          </p:cNvSpPr>
          <p:nvPr>
            <p:ph type="title"/>
          </p:nvPr>
        </p:nvSpPr>
        <p:spPr>
          <a:xfrm>
            <a:off x="831850" y="1709738"/>
            <a:ext cx="10515600" cy="2852737"/>
          </a:xfrm>
        </p:spPr>
        <p:txBody>
          <a:bodyPr anchor="b"/>
          <a:lstStyle>
            <a:lvl1pPr>
              <a:defRPr sz="4400"/>
            </a:lvl1pPr>
          </a:lstStyle>
          <a:p>
            <a:r>
              <a:rPr lang="en-US"/>
              <a:t>Click to edit Master title style</a:t>
            </a:r>
          </a:p>
        </p:txBody>
      </p:sp>
      <p:sp>
        <p:nvSpPr>
          <p:cNvPr id="3" name="Text Placeholder 2">
            <a:extLst>
              <a:ext uri="{FF2B5EF4-FFF2-40B4-BE49-F238E27FC236}">
                <a16:creationId xmlns:a16="http://schemas.microsoft.com/office/drawing/2014/main"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02990E-9F0A-446A-B5B8-459CA8D98D92}"/>
              </a:ext>
            </a:extLst>
          </p:cNvPr>
          <p:cNvSpPr>
            <a:spLocks noGrp="1"/>
          </p:cNvSpPr>
          <p:nvPr>
            <p:ph type="dt" sz="half" idx="10"/>
          </p:nvPr>
        </p:nvSpPr>
        <p:spPr/>
        <p:txBody>
          <a:bodyPr/>
          <a:lstStyle/>
          <a:p>
            <a:fld id="{15417D9E-721A-44BB-8863-9873FE64DA75}" type="datetime1">
              <a:rPr lang="en-US" smtClean="0"/>
              <a:t>1/20/2025</a:t>
            </a:fld>
            <a:endParaRPr lang="en-US"/>
          </a:p>
        </p:txBody>
      </p:sp>
      <p:sp>
        <p:nvSpPr>
          <p:cNvPr id="5" name="Footer Placeholder 4">
            <a:extLst>
              <a:ext uri="{FF2B5EF4-FFF2-40B4-BE49-F238E27FC236}">
                <a16:creationId xmlns:a16="http://schemas.microsoft.com/office/drawing/2014/main" id="{89E68EAA-4377-45FF-9D7C-9E77BC9F27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07FA71-74C3-44B8-A0AC-E18A1E76B43D}"/>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2425056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71F12-2D88-4F76-AF46-BD5156C127A9}"/>
              </a:ext>
            </a:extLst>
          </p:cNvPr>
          <p:cNvSpPr>
            <a:spLocks noGrp="1"/>
          </p:cNvSpPr>
          <p:nvPr>
            <p:ph type="title"/>
          </p:nvPr>
        </p:nvSpPr>
        <p:spPr>
          <a:xfrm>
            <a:off x="838200" y="365760"/>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E6E1AA46-E3EB-4704-B019-F90F1E6177A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17480F-A530-4D05-9A22-E573FB4BA6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B56FDA-C47A-4F4A-A364-BA60A25AB90A}"/>
              </a:ext>
            </a:extLst>
          </p:cNvPr>
          <p:cNvSpPr>
            <a:spLocks noGrp="1"/>
          </p:cNvSpPr>
          <p:nvPr>
            <p:ph type="dt" sz="half" idx="10"/>
          </p:nvPr>
        </p:nvSpPr>
        <p:spPr/>
        <p:txBody>
          <a:bodyPr/>
          <a:lstStyle/>
          <a:p>
            <a:fld id="{5F31DA2F-80B8-49CF-99FB-5ABCA53A607A}" type="datetime1">
              <a:rPr lang="en-US" smtClean="0"/>
              <a:t>1/20/2025</a:t>
            </a:fld>
            <a:endParaRPr lang="en-US"/>
          </a:p>
        </p:txBody>
      </p:sp>
      <p:sp>
        <p:nvSpPr>
          <p:cNvPr id="6" name="Footer Placeholder 5">
            <a:extLst>
              <a:ext uri="{FF2B5EF4-FFF2-40B4-BE49-F238E27FC236}">
                <a16:creationId xmlns:a16="http://schemas.microsoft.com/office/drawing/2014/main" id="{7326D8DD-6D84-44D4-8A1B-57615B3ED8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C8FE31-B577-4017-8AFE-A8BA09596E9C}"/>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340923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C28C9-B8CC-413F-9FFA-626680E4A82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53FE72-9D42-45F5-A37F-B12130388AD5}"/>
              </a:ext>
            </a:extLst>
          </p:cNvPr>
          <p:cNvSpPr>
            <a:spLocks noGrp="1"/>
          </p:cNvSpPr>
          <p:nvPr>
            <p:ph type="body" idx="1"/>
          </p:nvPr>
        </p:nvSpPr>
        <p:spPr>
          <a:xfrm>
            <a:off x="839788" y="1752600"/>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E3A31D-9B5F-4DE3-B18D-F7F77782EB46}"/>
              </a:ext>
            </a:extLst>
          </p:cNvPr>
          <p:cNvSpPr>
            <a:spLocks noGrp="1"/>
          </p:cNvSpPr>
          <p:nvPr>
            <p:ph sz="half" idx="2"/>
          </p:nvPr>
        </p:nvSpPr>
        <p:spPr>
          <a:xfrm>
            <a:off x="839788" y="2666999"/>
            <a:ext cx="5157787" cy="3522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0BE1D2D-822C-466C-A7B9-1A2D97366A41}"/>
              </a:ext>
            </a:extLst>
          </p:cNvPr>
          <p:cNvSpPr>
            <a:spLocks noGrp="1"/>
          </p:cNvSpPr>
          <p:nvPr>
            <p:ph type="body" sz="quarter" idx="3"/>
          </p:nvPr>
        </p:nvSpPr>
        <p:spPr>
          <a:xfrm>
            <a:off x="6172200" y="1752600"/>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F13B2C-44CA-49C4-BC84-02AF1638F381}"/>
              </a:ext>
            </a:extLst>
          </p:cNvPr>
          <p:cNvSpPr>
            <a:spLocks noGrp="1"/>
          </p:cNvSpPr>
          <p:nvPr>
            <p:ph sz="quarter" idx="4"/>
          </p:nvPr>
        </p:nvSpPr>
        <p:spPr>
          <a:xfrm>
            <a:off x="6172200" y="2666999"/>
            <a:ext cx="5183188" cy="3522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793CB55-E9C1-4CE6-9B61-81B71475B960}"/>
              </a:ext>
            </a:extLst>
          </p:cNvPr>
          <p:cNvSpPr>
            <a:spLocks noGrp="1"/>
          </p:cNvSpPr>
          <p:nvPr>
            <p:ph type="dt" sz="half" idx="10"/>
          </p:nvPr>
        </p:nvSpPr>
        <p:spPr/>
        <p:txBody>
          <a:bodyPr/>
          <a:lstStyle/>
          <a:p>
            <a:fld id="{28852172-E6C9-4B6C-929A-A9DE3837BBF1}" type="datetime1">
              <a:rPr lang="en-US" smtClean="0"/>
              <a:t>1/20/2025</a:t>
            </a:fld>
            <a:endParaRPr lang="en-US"/>
          </a:p>
        </p:txBody>
      </p:sp>
      <p:sp>
        <p:nvSpPr>
          <p:cNvPr id="8" name="Footer Placeholder 7">
            <a:extLst>
              <a:ext uri="{FF2B5EF4-FFF2-40B4-BE49-F238E27FC236}">
                <a16:creationId xmlns:a16="http://schemas.microsoft.com/office/drawing/2014/main" id="{0DF22318-747B-4EC9-862C-D9FD488CCCE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FBDDDF-16BD-438D-937D-0E3E30E74E86}"/>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3624851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92D5F-0BD4-4517-9233-E08AF405B6DE}"/>
              </a:ext>
            </a:extLst>
          </p:cNvPr>
          <p:cNvSpPr>
            <a:spLocks noGrp="1"/>
          </p:cNvSpPr>
          <p:nvPr>
            <p:ph type="title"/>
          </p:nvPr>
        </p:nvSpPr>
        <p:spPr>
          <a:xfrm>
            <a:off x="838200" y="365760"/>
            <a:ext cx="10515600" cy="1325563"/>
          </a:xfrm>
        </p:spPr>
        <p:txBody>
          <a:bodyPr/>
          <a:lstStyle/>
          <a:p>
            <a:r>
              <a:rPr lang="en-US"/>
              <a:t>Click to edit Master title style</a:t>
            </a:r>
          </a:p>
        </p:txBody>
      </p:sp>
      <p:sp>
        <p:nvSpPr>
          <p:cNvPr id="3" name="Date Placeholder 2">
            <a:extLst>
              <a:ext uri="{FF2B5EF4-FFF2-40B4-BE49-F238E27FC236}">
                <a16:creationId xmlns:a16="http://schemas.microsoft.com/office/drawing/2014/main" id="{B83523B8-51E3-48B8-BFD8-CE950619804E}"/>
              </a:ext>
            </a:extLst>
          </p:cNvPr>
          <p:cNvSpPr>
            <a:spLocks noGrp="1"/>
          </p:cNvSpPr>
          <p:nvPr>
            <p:ph type="dt" sz="half" idx="10"/>
          </p:nvPr>
        </p:nvSpPr>
        <p:spPr/>
        <p:txBody>
          <a:bodyPr/>
          <a:lstStyle/>
          <a:p>
            <a:fld id="{3AB41CFF-90C9-47B3-9DA1-F2BF8D839F7E}" type="datetime1">
              <a:rPr lang="en-US" smtClean="0"/>
              <a:t>1/20/2025</a:t>
            </a:fld>
            <a:endParaRPr lang="en-US"/>
          </a:p>
        </p:txBody>
      </p:sp>
      <p:sp>
        <p:nvSpPr>
          <p:cNvPr id="4" name="Footer Placeholder 3">
            <a:extLst>
              <a:ext uri="{FF2B5EF4-FFF2-40B4-BE49-F238E27FC236}">
                <a16:creationId xmlns:a16="http://schemas.microsoft.com/office/drawing/2014/main" id="{7D739B90-5D50-4424-B51D-53C3916218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16F9286-3A00-4D3C-A3F0-50AC9045C4E1}"/>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1170460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933BE2-665A-42DA-A3B7-835F81A3F46B}"/>
              </a:ext>
            </a:extLst>
          </p:cNvPr>
          <p:cNvSpPr>
            <a:spLocks noGrp="1"/>
          </p:cNvSpPr>
          <p:nvPr>
            <p:ph type="dt" sz="half" idx="10"/>
          </p:nvPr>
        </p:nvSpPr>
        <p:spPr/>
        <p:txBody>
          <a:bodyPr/>
          <a:lstStyle/>
          <a:p>
            <a:fld id="{F06048FA-06AB-4884-A69B-986B96E68A24}" type="datetime1">
              <a:rPr lang="en-US" smtClean="0"/>
              <a:t>1/20/2025</a:t>
            </a:fld>
            <a:endParaRPr lang="en-US"/>
          </a:p>
        </p:txBody>
      </p:sp>
      <p:sp>
        <p:nvSpPr>
          <p:cNvPr id="3" name="Footer Placeholder 2">
            <a:extLst>
              <a:ext uri="{FF2B5EF4-FFF2-40B4-BE49-F238E27FC236}">
                <a16:creationId xmlns:a16="http://schemas.microsoft.com/office/drawing/2014/main" id="{634DBCBD-AD42-432D-ABA9-20D616AF3ED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E140251-3596-4673-B24B-59A6F9ED8FB3}"/>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645604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A81A1-6D8E-4DD6-8E49-DABDE6D107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93F18F-F78D-4A31-A6BC-6552105BCF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82C2F4-BDF4-4A4F-AA3D-52692932C2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3850F-5C87-4F08-9658-EAF049B60EB0}"/>
              </a:ext>
            </a:extLst>
          </p:cNvPr>
          <p:cNvSpPr>
            <a:spLocks noGrp="1"/>
          </p:cNvSpPr>
          <p:nvPr>
            <p:ph type="dt" sz="half" idx="10"/>
          </p:nvPr>
        </p:nvSpPr>
        <p:spPr/>
        <p:txBody>
          <a:bodyPr/>
          <a:lstStyle/>
          <a:p>
            <a:fld id="{50DB7ABA-0172-4F9C-889D-567164F66BCD}" type="datetime1">
              <a:rPr lang="en-US" smtClean="0"/>
              <a:t>1/20/2025</a:t>
            </a:fld>
            <a:endParaRPr lang="en-US"/>
          </a:p>
        </p:txBody>
      </p:sp>
      <p:sp>
        <p:nvSpPr>
          <p:cNvPr id="6" name="Footer Placeholder 5">
            <a:extLst>
              <a:ext uri="{FF2B5EF4-FFF2-40B4-BE49-F238E27FC236}">
                <a16:creationId xmlns:a16="http://schemas.microsoft.com/office/drawing/2014/main" id="{210BCE9A-A746-4439-B5D3-966FBC8E5F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1D3B51-AA2E-4AA1-8062-A0D476D80CCB}"/>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2319832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02CF7-F453-4B3E-9510-D747979878A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3E2A1B9-8A2A-4B49-8B79-76D3EEB36B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D9FEA03-0EC4-4085-AE63-4AA492D61A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05AD5B-0DEA-4C6F-94D2-FAA99F2E5DA9}"/>
              </a:ext>
            </a:extLst>
          </p:cNvPr>
          <p:cNvSpPr>
            <a:spLocks noGrp="1"/>
          </p:cNvSpPr>
          <p:nvPr>
            <p:ph type="dt" sz="half" idx="10"/>
          </p:nvPr>
        </p:nvSpPr>
        <p:spPr/>
        <p:txBody>
          <a:bodyPr/>
          <a:lstStyle/>
          <a:p>
            <a:fld id="{78AC6A5B-8AE7-4A41-B5A7-9ADC6686DC18}" type="datetime1">
              <a:rPr lang="en-US" smtClean="0"/>
              <a:t>1/20/2025</a:t>
            </a:fld>
            <a:endParaRPr lang="en-US"/>
          </a:p>
        </p:txBody>
      </p:sp>
      <p:sp>
        <p:nvSpPr>
          <p:cNvPr id="6" name="Footer Placeholder 5">
            <a:extLst>
              <a:ext uri="{FF2B5EF4-FFF2-40B4-BE49-F238E27FC236}">
                <a16:creationId xmlns:a16="http://schemas.microsoft.com/office/drawing/2014/main" id="{F0DC6744-7CBA-4A1D-8F87-10699F9812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AD9048-35FF-4BE9-8157-BE4BAA1C7251}"/>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4174904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p:nvPr/>
        </p:nvSpPr>
        <p:spPr>
          <a:xfrm>
            <a:off x="0" y="1"/>
            <a:ext cx="12192000" cy="685800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40" name="Picture 39">
            <a:extLst>
              <a:ext uri="{FF2B5EF4-FFF2-40B4-BE49-F238E27FC236}">
                <a16:creationId xmlns:a16="http://schemas.microsoft.com/office/drawing/2014/main" id="{1CB7E8AE-A3AC-4BB7-A5C6-F00EC697B265}"/>
              </a:ext>
            </a:extLst>
          </p:cNvPr>
          <p:cNvPicPr>
            <a:picLocks noChangeAspect="1"/>
          </p:cNvPicPr>
          <p:nvPr/>
        </p:nvPicPr>
        <p:blipFill>
          <a:blip r:embed="rId13">
            <a:alphaModFix amt="35000"/>
            <a:extLst>
              <a:ext uri="{28A0092B-C50C-407E-A947-70E740481C1C}">
                <a14:useLocalDpi xmlns:a14="http://schemas.microsoft.com/office/drawing/2010/main" val="0"/>
              </a:ext>
            </a:extLst>
          </a:blip>
          <a:stretch>
            <a:fillRect/>
          </a:stretch>
        </p:blipFill>
        <p:spPr>
          <a:xfrm>
            <a:off x="0" y="1"/>
            <a:ext cx="12192000" cy="1392401"/>
          </a:xfrm>
          <a:prstGeom prst="rect">
            <a:avLst/>
          </a:prstGeom>
        </p:spPr>
      </p:pic>
      <p:sp>
        <p:nvSpPr>
          <p:cNvPr id="2" name="Title Placeholder 1">
            <a:extLst>
              <a:ext uri="{FF2B5EF4-FFF2-40B4-BE49-F238E27FC236}">
                <a16:creationId xmlns:a16="http://schemas.microsoft.com/office/drawing/2014/main" id="{E9984D45-0ED3-4D03-8E44-5E355C9134F1}"/>
              </a:ext>
            </a:extLst>
          </p:cNvPr>
          <p:cNvSpPr>
            <a:spLocks noGrp="1"/>
          </p:cNvSpPr>
          <p:nvPr>
            <p:ph type="title"/>
          </p:nvPr>
        </p:nvSpPr>
        <p:spPr>
          <a:xfrm>
            <a:off x="838200" y="425450"/>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F687D6E-D1E9-489C-9AA9-3575C39BAA0B}"/>
              </a:ext>
            </a:extLst>
          </p:cNvPr>
          <p:cNvSpPr>
            <a:spLocks noGrp="1"/>
          </p:cNvSpPr>
          <p:nvPr>
            <p:ph type="body" idx="1"/>
          </p:nvPr>
        </p:nvSpPr>
        <p:spPr>
          <a:xfrm>
            <a:off x="838200" y="1949450"/>
            <a:ext cx="10515600" cy="41957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364E9C-08EE-4B1B-B3FC-D6D997F4EA38}"/>
              </a:ext>
            </a:extLst>
          </p:cNvPr>
          <p:cNvSpPr>
            <a:spLocks noGrp="1"/>
          </p:cNvSpPr>
          <p:nvPr>
            <p:ph type="dt" sz="half" idx="2"/>
          </p:nvPr>
        </p:nvSpPr>
        <p:spPr>
          <a:xfrm>
            <a:off x="838200" y="6324600"/>
            <a:ext cx="2743200" cy="365125"/>
          </a:xfrm>
          <a:prstGeom prst="rect">
            <a:avLst/>
          </a:prstGeom>
        </p:spPr>
        <p:txBody>
          <a:bodyPr vert="horz" lIns="91440" tIns="45720" rIns="91440" bIns="45720" rtlCol="0" anchor="ctr"/>
          <a:lstStyle>
            <a:lvl1pPr algn="l">
              <a:defRPr sz="900">
                <a:solidFill>
                  <a:schemeClr val="bg1">
                    <a:alpha val="60000"/>
                  </a:schemeClr>
                </a:solidFill>
                <a:latin typeface="+mn-lt"/>
              </a:defRPr>
            </a:lvl1pPr>
          </a:lstStyle>
          <a:p>
            <a:fld id="{57E0CF6C-748E-4B7A-BC8B-3011EF78ED13}" type="datetime1">
              <a:rPr lang="en-US" smtClean="0"/>
              <a:pPr/>
              <a:t>1/20/2025</a:t>
            </a:fld>
            <a:endParaRPr lang="en-US"/>
          </a:p>
        </p:txBody>
      </p:sp>
      <p:sp>
        <p:nvSpPr>
          <p:cNvPr id="5" name="Footer Placeholder 4">
            <a:extLst>
              <a:ext uri="{FF2B5EF4-FFF2-40B4-BE49-F238E27FC236}">
                <a16:creationId xmlns:a16="http://schemas.microsoft.com/office/drawing/2014/main" id="{BAB0A1F1-38FE-4C27-81E6-A43A54793FC3}"/>
              </a:ext>
            </a:extLst>
          </p:cNvPr>
          <p:cNvSpPr>
            <a:spLocks noGrp="1"/>
          </p:cNvSpPr>
          <p:nvPr>
            <p:ph type="ftr" sz="quarter" idx="3"/>
          </p:nvPr>
        </p:nvSpPr>
        <p:spPr>
          <a:xfrm>
            <a:off x="4038600" y="6324600"/>
            <a:ext cx="4114800" cy="365125"/>
          </a:xfrm>
          <a:prstGeom prst="rect">
            <a:avLst/>
          </a:prstGeom>
        </p:spPr>
        <p:txBody>
          <a:bodyPr vert="horz" lIns="91440" tIns="45720" rIns="91440" bIns="45720" rtlCol="0" anchor="ctr"/>
          <a:lstStyle>
            <a:lvl1pPr algn="ctr">
              <a:defRPr sz="900">
                <a:solidFill>
                  <a:schemeClr val="bg1">
                    <a:alpha val="60000"/>
                  </a:schemeClr>
                </a:solidFill>
                <a:latin typeface="+mn-lt"/>
              </a:defRPr>
            </a:lvl1pPr>
          </a:lstStyle>
          <a:p>
            <a:endParaRPr lang="en-US"/>
          </a:p>
        </p:txBody>
      </p:sp>
      <p:sp>
        <p:nvSpPr>
          <p:cNvPr id="6" name="Slide Number Placeholder 5">
            <a:extLst>
              <a:ext uri="{FF2B5EF4-FFF2-40B4-BE49-F238E27FC236}">
                <a16:creationId xmlns:a16="http://schemas.microsoft.com/office/drawing/2014/main" id="{5E26B39A-FFD8-42EF-ADC7-7DB3B302F8B2}"/>
              </a:ext>
            </a:extLst>
          </p:cNvPr>
          <p:cNvSpPr>
            <a:spLocks noGrp="1"/>
          </p:cNvSpPr>
          <p:nvPr>
            <p:ph type="sldNum" sz="quarter" idx="4"/>
          </p:nvPr>
        </p:nvSpPr>
        <p:spPr>
          <a:xfrm>
            <a:off x="8610600" y="6324600"/>
            <a:ext cx="2743200" cy="365125"/>
          </a:xfrm>
          <a:prstGeom prst="rect">
            <a:avLst/>
          </a:prstGeom>
        </p:spPr>
        <p:txBody>
          <a:bodyPr vert="horz" lIns="91440" tIns="45720" rIns="91440" bIns="45720" rtlCol="0" anchor="ctr"/>
          <a:lstStyle>
            <a:lvl1pPr algn="r">
              <a:defRPr sz="900">
                <a:solidFill>
                  <a:schemeClr val="bg1">
                    <a:alpha val="60000"/>
                  </a:schemeClr>
                </a:solidFill>
                <a:latin typeface="+mn-lt"/>
              </a:defRPr>
            </a:lvl1pPr>
          </a:lstStyle>
          <a:p>
            <a:fld id="{73B850FF-6169-4056-8077-06FFA93A5366}" type="slidenum">
              <a:rPr lang="en-US" smtClean="0"/>
              <a:pPr/>
              <a:t>‹Nº›</a:t>
            </a:fld>
            <a:endParaRPr lang="en-US"/>
          </a:p>
        </p:txBody>
      </p:sp>
    </p:spTree>
    <p:extLst>
      <p:ext uri="{BB962C8B-B14F-4D97-AF65-F5344CB8AC3E}">
        <p14:creationId xmlns:p14="http://schemas.microsoft.com/office/powerpoint/2010/main" val="119131268"/>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14" r:id="rId3"/>
    <p:sldLayoutId id="2147483715" r:id="rId4"/>
    <p:sldLayoutId id="2147483716" r:id="rId5"/>
    <p:sldLayoutId id="2147483717" r:id="rId6"/>
    <p:sldLayoutId id="2147483718" r:id="rId7"/>
    <p:sldLayoutId id="2147483722" r:id="rId8"/>
    <p:sldLayoutId id="2147483719" r:id="rId9"/>
    <p:sldLayoutId id="2147483720" r:id="rId10"/>
    <p:sldLayoutId id="2147483721" r:id="rId11"/>
  </p:sldLayoutIdLst>
  <p:hf sldNum="0" hdr="0" ftr="0" dt="0"/>
  <p:txStyles>
    <p:titleStyle>
      <a:lvl1pPr algn="l" defTabSz="914400" rtl="0" eaLnBrk="1" latinLnBrk="0" hangingPunct="1">
        <a:lnSpc>
          <a:spcPct val="10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1"/>
        </a:buClr>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1"/>
        </a:buClr>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1"/>
        </a:buClr>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63" name="Picture 62">
            <a:extLst>
              <a:ext uri="{FF2B5EF4-FFF2-40B4-BE49-F238E27FC236}">
                <a16:creationId xmlns:a16="http://schemas.microsoft.com/office/drawing/2014/main" id="{1CB7E8AE-A3AC-4BB7-A5C6-F00EC697B26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5000"/>
            <a:extLst>
              <a:ext uri="{28A0092B-C50C-407E-A947-70E740481C1C}">
                <a14:useLocalDpi xmlns:a14="http://schemas.microsoft.com/office/drawing/2010/main" val="0"/>
              </a:ext>
            </a:extLst>
          </a:blip>
          <a:stretch>
            <a:fillRect/>
          </a:stretch>
        </p:blipFill>
        <p:spPr>
          <a:xfrm>
            <a:off x="0" y="1"/>
            <a:ext cx="12192000" cy="1392401"/>
          </a:xfrm>
          <a:prstGeom prst="rect">
            <a:avLst/>
          </a:prstGeom>
        </p:spPr>
      </p:pic>
      <p:sp useBgFill="1">
        <p:nvSpPr>
          <p:cNvPr id="65" name="Rectangle 64">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67" name="Rectangle 66">
            <a:extLst>
              <a:ext uri="{FF2B5EF4-FFF2-40B4-BE49-F238E27FC236}">
                <a16:creationId xmlns:a16="http://schemas.microsoft.com/office/drawing/2014/main" id="{5A8C81AE-8F0D-49F3-9FB4-334B0DCDF1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 name="Título 1">
            <a:extLst>
              <a:ext uri="{FF2B5EF4-FFF2-40B4-BE49-F238E27FC236}">
                <a16:creationId xmlns:a16="http://schemas.microsoft.com/office/drawing/2014/main" id="{D8672BA3-7E79-5AE9-B88D-150904A555AD}"/>
              </a:ext>
            </a:extLst>
          </p:cNvPr>
          <p:cNvSpPr>
            <a:spLocks noGrp="1"/>
          </p:cNvSpPr>
          <p:nvPr>
            <p:ph type="ctrTitle"/>
          </p:nvPr>
        </p:nvSpPr>
        <p:spPr>
          <a:xfrm>
            <a:off x="1371600" y="559814"/>
            <a:ext cx="4962293" cy="2307632"/>
          </a:xfrm>
        </p:spPr>
        <p:txBody>
          <a:bodyPr vert="horz" lIns="91440" tIns="45720" rIns="91440" bIns="45720" rtlCol="0" anchor="ctr">
            <a:normAutofit/>
          </a:bodyPr>
          <a:lstStyle/>
          <a:p>
            <a:pPr algn="l"/>
            <a:r>
              <a:rPr lang="en-US" dirty="0">
                <a:solidFill>
                  <a:schemeClr val="tx2"/>
                </a:solidFill>
              </a:rPr>
              <a:t>EJE TRABAJO HÍBRIDO EN EL ESTADO</a:t>
            </a:r>
          </a:p>
        </p:txBody>
      </p:sp>
      <p:pic>
        <p:nvPicPr>
          <p:cNvPr id="69" name="Picture 68">
            <a:extLst>
              <a:ext uri="{FF2B5EF4-FFF2-40B4-BE49-F238E27FC236}">
                <a16:creationId xmlns:a16="http://schemas.microsoft.com/office/drawing/2014/main" id="{3A0AB1E0-FFE6-4D14-96E0-C0F76F64B9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rot="16200000">
            <a:off x="36314" y="-39361"/>
            <a:ext cx="1295924" cy="1374648"/>
          </a:xfrm>
          <a:prstGeom prst="rect">
            <a:avLst/>
          </a:prstGeom>
        </p:spPr>
      </p:pic>
      <p:sp>
        <p:nvSpPr>
          <p:cNvPr id="3" name="Subtítulo 2">
            <a:extLst>
              <a:ext uri="{FF2B5EF4-FFF2-40B4-BE49-F238E27FC236}">
                <a16:creationId xmlns:a16="http://schemas.microsoft.com/office/drawing/2014/main" id="{C79B76AA-FFF9-77CC-3E61-D783B5E5B67D}"/>
              </a:ext>
            </a:extLst>
          </p:cNvPr>
          <p:cNvSpPr>
            <a:spLocks noGrp="1"/>
          </p:cNvSpPr>
          <p:nvPr>
            <p:ph type="subTitle" idx="1"/>
          </p:nvPr>
        </p:nvSpPr>
        <p:spPr>
          <a:xfrm>
            <a:off x="6687160" y="559814"/>
            <a:ext cx="4633486" cy="2307632"/>
          </a:xfrm>
        </p:spPr>
        <p:txBody>
          <a:bodyPr vert="horz" lIns="91440" tIns="45720" rIns="91440" bIns="45720" rtlCol="0">
            <a:normAutofit/>
          </a:bodyPr>
          <a:lstStyle/>
          <a:p>
            <a:pPr indent="-228600" algn="l">
              <a:buFont typeface="Arial" panose="020B0604020202020204" pitchFamily="34" charset="0"/>
              <a:buChar char="•"/>
            </a:pPr>
            <a:r>
              <a:rPr lang="en-US" sz="1800" dirty="0">
                <a:solidFill>
                  <a:schemeClr val="tx2"/>
                </a:solidFill>
              </a:rPr>
              <a:t>NEGOCIACIÓN SECTORIAL ANEF GOBIERNO</a:t>
            </a:r>
          </a:p>
          <a:p>
            <a:pPr indent="-228600" algn="l">
              <a:buFont typeface="Arial" panose="020B0604020202020204" pitchFamily="34" charset="0"/>
              <a:buChar char="•"/>
            </a:pPr>
            <a:endParaRPr lang="en-US" sz="1800" dirty="0">
              <a:solidFill>
                <a:schemeClr val="tx2"/>
              </a:solidFill>
            </a:endParaRPr>
          </a:p>
          <a:p>
            <a:pPr indent="-228600" algn="l">
              <a:buFont typeface="Arial" panose="020B0604020202020204" pitchFamily="34" charset="0"/>
              <a:buChar char="•"/>
            </a:pPr>
            <a:endParaRPr lang="en-US" sz="1800" dirty="0">
              <a:solidFill>
                <a:schemeClr val="tx2"/>
              </a:solidFill>
            </a:endParaRPr>
          </a:p>
          <a:p>
            <a:pPr indent="-228600" algn="l">
              <a:buFont typeface="Arial" panose="020B0604020202020204" pitchFamily="34" charset="0"/>
              <a:buChar char="•"/>
            </a:pPr>
            <a:r>
              <a:rPr lang="en-US" sz="1800" dirty="0">
                <a:solidFill>
                  <a:schemeClr val="tx2"/>
                </a:solidFill>
              </a:rPr>
              <a:t>ASAMBLEA ORDINARIA ANEF 2025</a:t>
            </a:r>
          </a:p>
        </p:txBody>
      </p:sp>
      <p:pic>
        <p:nvPicPr>
          <p:cNvPr id="40" name="Picture 3">
            <a:extLst>
              <a:ext uri="{FF2B5EF4-FFF2-40B4-BE49-F238E27FC236}">
                <a16:creationId xmlns:a16="http://schemas.microsoft.com/office/drawing/2014/main" id="{E4A14470-9D25-C562-11C4-0EF92E68E8BC}"/>
              </a:ext>
            </a:extLst>
          </p:cNvPr>
          <p:cNvPicPr>
            <a:picLocks noChangeAspect="1"/>
          </p:cNvPicPr>
          <p:nvPr/>
        </p:nvPicPr>
        <p:blipFill>
          <a:blip r:embed="rId4"/>
          <a:srcRect t="22686" r="-2" b="23195"/>
          <a:stretch/>
        </p:blipFill>
        <p:spPr>
          <a:xfrm>
            <a:off x="619840" y="3003970"/>
            <a:ext cx="11084189" cy="3854030"/>
          </a:xfrm>
          <a:custGeom>
            <a:avLst/>
            <a:gdLst/>
            <a:ahLst/>
            <a:cxnLst/>
            <a:rect l="l" t="t" r="r" b="b"/>
            <a:pathLst>
              <a:path w="11084189" h="3854030">
                <a:moveTo>
                  <a:pt x="5542094" y="0"/>
                </a:moveTo>
                <a:cubicBezTo>
                  <a:pt x="8264668" y="0"/>
                  <a:pt x="10536186" y="1609144"/>
                  <a:pt x="11061525" y="3748287"/>
                </a:cubicBezTo>
                <a:lnTo>
                  <a:pt x="11084189" y="3854030"/>
                </a:lnTo>
                <a:lnTo>
                  <a:pt x="0" y="3854030"/>
                </a:lnTo>
                <a:lnTo>
                  <a:pt x="22663" y="3748287"/>
                </a:lnTo>
                <a:cubicBezTo>
                  <a:pt x="548002" y="1609144"/>
                  <a:pt x="2819520" y="0"/>
                  <a:pt x="5542094" y="0"/>
                </a:cubicBezTo>
                <a:close/>
              </a:path>
            </a:pathLst>
          </a:custGeom>
        </p:spPr>
      </p:pic>
      <p:pic>
        <p:nvPicPr>
          <p:cNvPr id="71" name="Picture 70">
            <a:extLst>
              <a:ext uri="{FF2B5EF4-FFF2-40B4-BE49-F238E27FC236}">
                <a16:creationId xmlns:a16="http://schemas.microsoft.com/office/drawing/2014/main" id="{7047E834-B9F5-403B-98C3-A4B024A6419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a:off x="10820400" y="3144779"/>
            <a:ext cx="1371600" cy="2548349"/>
          </a:xfrm>
          <a:prstGeom prst="rect">
            <a:avLst/>
          </a:prstGeom>
        </p:spPr>
      </p:pic>
    </p:spTree>
    <p:extLst>
      <p:ext uri="{BB962C8B-B14F-4D97-AF65-F5344CB8AC3E}">
        <p14:creationId xmlns:p14="http://schemas.microsoft.com/office/powerpoint/2010/main" val="14716318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963E11E-EAD9-82D2-2115-40421EE4F90C}"/>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517700E2-2F74-D27A-1C20-918F30043A3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FBAD9F0D-CF13-EC41-0523-3064BD513FA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FBDD2C6F-C6B4-6B8F-D146-58CF3B6244A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a:off x="10744200" y="0"/>
            <a:ext cx="1447800" cy="1535750"/>
          </a:xfrm>
          <a:prstGeom prst="rect">
            <a:avLst/>
          </a:prstGeom>
        </p:spPr>
      </p:pic>
      <p:sp>
        <p:nvSpPr>
          <p:cNvPr id="2" name="Título 1">
            <a:extLst>
              <a:ext uri="{FF2B5EF4-FFF2-40B4-BE49-F238E27FC236}">
                <a16:creationId xmlns:a16="http://schemas.microsoft.com/office/drawing/2014/main" id="{8D41CA4B-E160-9412-E001-23E28FB1C846}"/>
              </a:ext>
            </a:extLst>
          </p:cNvPr>
          <p:cNvSpPr>
            <a:spLocks noGrp="1"/>
          </p:cNvSpPr>
          <p:nvPr>
            <p:ph type="title"/>
          </p:nvPr>
        </p:nvSpPr>
        <p:spPr>
          <a:xfrm>
            <a:off x="838201" y="559813"/>
            <a:ext cx="10348146" cy="1675009"/>
          </a:xfrm>
        </p:spPr>
        <p:txBody>
          <a:bodyPr anchor="t">
            <a:normAutofit fontScale="90000"/>
          </a:bodyPr>
          <a:lstStyle/>
          <a:p>
            <a:r>
              <a:rPr lang="es-CL" b="0" dirty="0">
                <a:solidFill>
                  <a:schemeClr val="tx1"/>
                </a:solidFill>
                <a:ea typeface="+mj-lt"/>
                <a:cs typeface="+mj-lt"/>
              </a:rPr>
              <a:t>LO QUE SE APROBÓ LA LEY DE REAJUSTE 2025</a:t>
            </a:r>
            <a:br>
              <a:rPr lang="es-CL" b="0" dirty="0">
                <a:solidFill>
                  <a:schemeClr val="tx2"/>
                </a:solidFill>
                <a:ea typeface="+mj-lt"/>
                <a:cs typeface="+mj-lt"/>
              </a:rPr>
            </a:br>
            <a:br>
              <a:rPr lang="es-CL" b="0" dirty="0">
                <a:solidFill>
                  <a:schemeClr val="tx1"/>
                </a:solidFill>
                <a:ea typeface="+mj-lt"/>
                <a:cs typeface="+mj-lt"/>
              </a:rPr>
            </a:br>
            <a:br>
              <a:rPr lang="es-CL" b="0" dirty="0">
                <a:solidFill>
                  <a:schemeClr val="tx1"/>
                </a:solidFill>
                <a:ea typeface="+mj-lt"/>
                <a:cs typeface="+mj-lt"/>
              </a:rPr>
            </a:br>
            <a:br>
              <a:rPr lang="es-CL" b="0" dirty="0">
                <a:solidFill>
                  <a:schemeClr val="tx1"/>
                </a:solidFill>
                <a:ea typeface="+mj-lt"/>
                <a:cs typeface="+mj-lt"/>
              </a:rPr>
            </a:br>
            <a:endParaRPr lang="es-CL" sz="1600" b="0" dirty="0">
              <a:ea typeface="+mj-lt"/>
              <a:cs typeface="+mj-lt"/>
            </a:endParaRPr>
          </a:p>
          <a:p>
            <a:endParaRPr lang="es-CL" dirty="0"/>
          </a:p>
        </p:txBody>
      </p:sp>
      <p:pic>
        <p:nvPicPr>
          <p:cNvPr id="14" name="Picture 13">
            <a:extLst>
              <a:ext uri="{FF2B5EF4-FFF2-40B4-BE49-F238E27FC236}">
                <a16:creationId xmlns:a16="http://schemas.microsoft.com/office/drawing/2014/main" id="{E3C524F3-DF75-DF82-1656-DF279C29D58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rot="10800000">
            <a:off x="0" y="2719662"/>
            <a:ext cx="1371600" cy="2548349"/>
          </a:xfrm>
          <a:prstGeom prst="rect">
            <a:avLst/>
          </a:prstGeom>
        </p:spPr>
      </p:pic>
      <p:sp>
        <p:nvSpPr>
          <p:cNvPr id="3" name="Marcador de contenido 2">
            <a:extLst>
              <a:ext uri="{FF2B5EF4-FFF2-40B4-BE49-F238E27FC236}">
                <a16:creationId xmlns:a16="http://schemas.microsoft.com/office/drawing/2014/main" id="{0E4DD542-615E-07EC-0C8A-2AB486D84B49}"/>
              </a:ext>
            </a:extLst>
          </p:cNvPr>
          <p:cNvSpPr>
            <a:spLocks noGrp="1"/>
          </p:cNvSpPr>
          <p:nvPr>
            <p:ph idx="1"/>
          </p:nvPr>
        </p:nvSpPr>
        <p:spPr>
          <a:xfrm>
            <a:off x="1348731" y="2403097"/>
            <a:ext cx="9848360" cy="3709990"/>
          </a:xfrm>
        </p:spPr>
        <p:txBody>
          <a:bodyPr anchor="ctr">
            <a:normAutofit/>
          </a:bodyPr>
          <a:lstStyle/>
          <a:p>
            <a:endParaRPr lang="es-CL" sz="1800">
              <a:solidFill>
                <a:schemeClr val="tx2"/>
              </a:solidFill>
            </a:endParaRPr>
          </a:p>
          <a:p>
            <a:endParaRPr lang="es-CL" sz="1800">
              <a:solidFill>
                <a:schemeClr val="tx2"/>
              </a:solidFill>
            </a:endParaRPr>
          </a:p>
          <a:p>
            <a:endParaRPr lang="es-CL" sz="1800">
              <a:solidFill>
                <a:schemeClr val="tx2"/>
              </a:solidFill>
            </a:endParaRPr>
          </a:p>
        </p:txBody>
      </p:sp>
      <p:sp>
        <p:nvSpPr>
          <p:cNvPr id="4" name="CuadroTexto 3">
            <a:extLst>
              <a:ext uri="{FF2B5EF4-FFF2-40B4-BE49-F238E27FC236}">
                <a16:creationId xmlns:a16="http://schemas.microsoft.com/office/drawing/2014/main" id="{D54867AD-AE9A-0925-EE74-ACF8FBBABF90}"/>
              </a:ext>
            </a:extLst>
          </p:cNvPr>
          <p:cNvSpPr txBox="1"/>
          <p:nvPr/>
        </p:nvSpPr>
        <p:spPr>
          <a:xfrm>
            <a:off x="1369830" y="1967024"/>
            <a:ext cx="10654718" cy="88024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sz="1600" dirty="0"/>
          </a:p>
          <a:p>
            <a:r>
              <a:rPr lang="en-US" sz="1400" dirty="0"/>
              <a:t>ART. 66  </a:t>
            </a:r>
          </a:p>
          <a:p>
            <a:r>
              <a:rPr lang="en-US" sz="1400" dirty="0"/>
              <a:t>PRÓRROGA DEL HASTA EL 31 DE DICIEMBRE 2025</a:t>
            </a:r>
          </a:p>
          <a:p>
            <a:endParaRPr lang="en-US" sz="1400" dirty="0"/>
          </a:p>
          <a:p>
            <a:r>
              <a:rPr lang="en-US" sz="1400" dirty="0"/>
              <a:t>TOPE DE CUPOS 20% SIN CUPOS ADICIONALES</a:t>
            </a:r>
          </a:p>
          <a:p>
            <a:r>
              <a:rPr lang="en-US" sz="1400" dirty="0"/>
              <a:t>SE RATIFICA EL 2*3</a:t>
            </a:r>
          </a:p>
          <a:p>
            <a:r>
              <a:rPr lang="en-US" sz="1400" dirty="0"/>
              <a:t>EXCLUSIONES: ATENCIÓN DE PÚBLICOS, SALIDAS A TERRENO Y JEFATURAS NO DIRECTIVAS</a:t>
            </a:r>
          </a:p>
          <a:p>
            <a:endParaRPr lang="en-US" sz="1400" dirty="0"/>
          </a:p>
          <a:p>
            <a:r>
              <a:rPr lang="en-US" sz="1400" dirty="0"/>
              <a:t>SISTEMA DE REGISTRO REMOTO DE REGISTRO HORARIO DE LA JORNADA LABORAL</a:t>
            </a:r>
          </a:p>
          <a:p>
            <a:endParaRPr lang="en-US" sz="1400" dirty="0"/>
          </a:p>
          <a:p>
            <a:r>
              <a:rPr lang="en-US" sz="1400" dirty="0"/>
              <a:t>SIN FRACCIONAMIENTO DE LA JORNADA LABORAL </a:t>
            </a:r>
          </a:p>
          <a:p>
            <a:endParaRPr lang="en-US" sz="1400"/>
          </a:p>
          <a:p>
            <a:r>
              <a:rPr lang="en-US" sz="1400"/>
              <a:t>PARTICIPACIÓN </a:t>
            </a:r>
            <a:r>
              <a:rPr lang="en-US" sz="1400" dirty="0"/>
              <a:t>DE LAS ASOCIACIONES EN LAS MESAS DE TRABAJO HÍBRIDO</a:t>
            </a:r>
          </a:p>
          <a:p>
            <a:endParaRPr lang="en-US" sz="1400" dirty="0"/>
          </a:p>
          <a:p>
            <a:r>
              <a:rPr lang="en-US" sz="1400" dirty="0"/>
              <a:t>ART. 67</a:t>
            </a:r>
          </a:p>
          <a:p>
            <a:r>
              <a:rPr lang="en-US" sz="1400" dirty="0"/>
              <a:t>SISTEMA DE REGISTRO DE CONTROL DE JORNADA LABORAL</a:t>
            </a:r>
          </a:p>
          <a:p>
            <a:r>
              <a:rPr lang="en-US" sz="1400" dirty="0"/>
              <a:t>SIN FRACCIONAMIENTO DE LA JORNADA LABORAL </a:t>
            </a:r>
          </a:p>
          <a:p>
            <a:r>
              <a:rPr lang="en-US" sz="1400" dirty="0"/>
              <a:t>EXCLUSIONES: ATENCIÓN DE PÚBLICOS, SALIDAS A TERRENO Y JEFATURAS NO DIRECTIVAS</a:t>
            </a:r>
          </a:p>
          <a:p>
            <a:endParaRPr lang="en-US" sz="1400" dirty="0"/>
          </a:p>
          <a:p>
            <a:endParaRPr lang="en-US" sz="1400" dirty="0"/>
          </a:p>
          <a:p>
            <a:r>
              <a:rPr lang="en-US" sz="1400" dirty="0"/>
              <a:t>APERTURA DE 1 DÍA PARA SALIDAS A TERRENO, EXCLUIDAS EN REGLAMENTO DE LOS PILOTOS.</a:t>
            </a:r>
          </a:p>
          <a:p>
            <a:endParaRPr lang="en-US" sz="1400" dirty="0"/>
          </a:p>
          <a:p>
            <a:r>
              <a:rPr lang="en-US" sz="1400" dirty="0"/>
              <a:t>TÉRMINO DE LA TRANSITORIEDAD DEL USO DEL ART. 66 PARA LOS PILOTOS </a:t>
            </a:r>
          </a:p>
          <a:p>
            <a:endParaRPr lang="en-US" sz="1400" dirty="0"/>
          </a:p>
          <a:p>
            <a:r>
              <a:rPr lang="en-US" sz="1400" dirty="0"/>
              <a:t>PARTICIPACIÓN DE LAS ASOCIACIONES EN LAS MESAS DE TRABAJO HÍBRIDO</a:t>
            </a:r>
          </a:p>
          <a:p>
            <a:endParaRPr lang="en-US" sz="1600"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1146134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A72D06A1-BA08-4820-BBC8-B24DDB32A37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a:off x="10744200" y="0"/>
            <a:ext cx="1447800" cy="1535750"/>
          </a:xfrm>
          <a:prstGeom prst="rect">
            <a:avLst/>
          </a:prstGeom>
        </p:spPr>
      </p:pic>
      <p:sp>
        <p:nvSpPr>
          <p:cNvPr id="2" name="Título 1">
            <a:extLst>
              <a:ext uri="{FF2B5EF4-FFF2-40B4-BE49-F238E27FC236}">
                <a16:creationId xmlns:a16="http://schemas.microsoft.com/office/drawing/2014/main" id="{BE45604A-855E-2681-340A-695C49187E60}"/>
              </a:ext>
            </a:extLst>
          </p:cNvPr>
          <p:cNvSpPr>
            <a:spLocks noGrp="1"/>
          </p:cNvSpPr>
          <p:nvPr>
            <p:ph type="title"/>
          </p:nvPr>
        </p:nvSpPr>
        <p:spPr>
          <a:xfrm>
            <a:off x="499730" y="148857"/>
            <a:ext cx="10686617" cy="2085966"/>
          </a:xfrm>
        </p:spPr>
        <p:txBody>
          <a:bodyPr anchor="t">
            <a:normAutofit/>
          </a:bodyPr>
          <a:lstStyle/>
          <a:p>
            <a:r>
              <a:rPr lang="es-CL" dirty="0">
                <a:solidFill>
                  <a:schemeClr val="tx2"/>
                </a:solidFill>
              </a:rPr>
              <a:t>QUE ES EL TRABAJO HÍBRIDO EN EL ESTADO PARA ANEF</a:t>
            </a:r>
          </a:p>
        </p:txBody>
      </p:sp>
      <p:pic>
        <p:nvPicPr>
          <p:cNvPr id="14" name="Picture 13">
            <a:extLst>
              <a:ext uri="{FF2B5EF4-FFF2-40B4-BE49-F238E27FC236}">
                <a16:creationId xmlns:a16="http://schemas.microsoft.com/office/drawing/2014/main" id="{1295E665-0408-4072-94B3-49BA5ACBCBD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rot="10800000">
            <a:off x="0" y="2719662"/>
            <a:ext cx="1371600" cy="2548349"/>
          </a:xfrm>
          <a:prstGeom prst="rect">
            <a:avLst/>
          </a:prstGeom>
        </p:spPr>
      </p:pic>
      <p:sp>
        <p:nvSpPr>
          <p:cNvPr id="3" name="Marcador de contenido 2">
            <a:extLst>
              <a:ext uri="{FF2B5EF4-FFF2-40B4-BE49-F238E27FC236}">
                <a16:creationId xmlns:a16="http://schemas.microsoft.com/office/drawing/2014/main" id="{0C0DFF69-B3DB-E928-F3D1-256FB5056C23}"/>
              </a:ext>
            </a:extLst>
          </p:cNvPr>
          <p:cNvSpPr>
            <a:spLocks noGrp="1"/>
          </p:cNvSpPr>
          <p:nvPr>
            <p:ph idx="1"/>
          </p:nvPr>
        </p:nvSpPr>
        <p:spPr>
          <a:xfrm>
            <a:off x="1860699" y="2403097"/>
            <a:ext cx="9312580" cy="3709990"/>
          </a:xfrm>
        </p:spPr>
        <p:txBody>
          <a:bodyPr anchor="ctr">
            <a:normAutofit/>
          </a:bodyPr>
          <a:lstStyle/>
          <a:p>
            <a:endParaRPr lang="es-CL" sz="1800">
              <a:solidFill>
                <a:schemeClr val="tx2"/>
              </a:solidFill>
            </a:endParaRPr>
          </a:p>
          <a:p>
            <a:endParaRPr lang="es-CL" sz="1800">
              <a:solidFill>
                <a:schemeClr val="tx2"/>
              </a:solidFill>
            </a:endParaRPr>
          </a:p>
          <a:p>
            <a:endParaRPr lang="es-CL" sz="1800">
              <a:solidFill>
                <a:schemeClr val="tx2"/>
              </a:solidFill>
            </a:endParaRPr>
          </a:p>
        </p:txBody>
      </p:sp>
      <p:sp>
        <p:nvSpPr>
          <p:cNvPr id="4" name="CuadroTexto 3">
            <a:extLst>
              <a:ext uri="{FF2B5EF4-FFF2-40B4-BE49-F238E27FC236}">
                <a16:creationId xmlns:a16="http://schemas.microsoft.com/office/drawing/2014/main" id="{AD78F87C-79E6-FAB4-0C64-895FCEFEE370}"/>
              </a:ext>
            </a:extLst>
          </p:cNvPr>
          <p:cNvSpPr txBox="1"/>
          <p:nvPr/>
        </p:nvSpPr>
        <p:spPr>
          <a:xfrm>
            <a:off x="1553183" y="2696767"/>
            <a:ext cx="10148887"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sz="2400" dirty="0"/>
              <a:t>Para ANEF, trabajo híbrido en el Estado es una nueva modalidad de trabajo, que llegó para quedarse, la cual debe ser regulado a través de una ley permanente, propuesta ratificada por nuestra Asamblea Extraordinaria de julio 2024. Con ello se demanda que reconozca esta nueva modalidad de trabajo no presencial, como una forma de trabajo en el sector público, sin que ello signifique pérdidas de derechos laborales, sin discriminación arbitrarias y teniendo en cuenta el nuevo marco de lucha ANEF sobre el trabajo decente y la defensa de la función Pública</a:t>
            </a:r>
          </a:p>
        </p:txBody>
      </p:sp>
    </p:spTree>
    <p:extLst>
      <p:ext uri="{BB962C8B-B14F-4D97-AF65-F5344CB8AC3E}">
        <p14:creationId xmlns:p14="http://schemas.microsoft.com/office/powerpoint/2010/main" val="1121310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5C84B8F-1328-5CAC-B192-7F2EF3BA1787}"/>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134B269-5A68-A5DB-997D-4138F677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9CA8100A-CCF3-D3F8-3F81-171F7108B9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363B6E96-D914-7E38-AE3E-88F0F2682CA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a:off x="10744200" y="0"/>
            <a:ext cx="1447800" cy="1535750"/>
          </a:xfrm>
          <a:prstGeom prst="rect">
            <a:avLst/>
          </a:prstGeom>
        </p:spPr>
      </p:pic>
      <p:sp>
        <p:nvSpPr>
          <p:cNvPr id="2" name="Título 1">
            <a:extLst>
              <a:ext uri="{FF2B5EF4-FFF2-40B4-BE49-F238E27FC236}">
                <a16:creationId xmlns:a16="http://schemas.microsoft.com/office/drawing/2014/main" id="{234906CA-EDF9-07ED-F1AC-040AC2DC7AAF}"/>
              </a:ext>
            </a:extLst>
          </p:cNvPr>
          <p:cNvSpPr>
            <a:spLocks noGrp="1"/>
          </p:cNvSpPr>
          <p:nvPr>
            <p:ph type="title"/>
          </p:nvPr>
        </p:nvSpPr>
        <p:spPr>
          <a:xfrm>
            <a:off x="838201" y="559813"/>
            <a:ext cx="10348146" cy="1675009"/>
          </a:xfrm>
        </p:spPr>
        <p:txBody>
          <a:bodyPr anchor="t">
            <a:normAutofit fontScale="90000"/>
          </a:bodyPr>
          <a:lstStyle/>
          <a:p>
            <a:r>
              <a:rPr lang="es-CL" b="0">
                <a:solidFill>
                  <a:schemeClr val="tx2"/>
                </a:solidFill>
                <a:ea typeface="+mj-lt"/>
                <a:cs typeface="+mj-lt"/>
              </a:rPr>
              <a:t>QUE PRINCIPIOS DEFENDEMOS  COMO ANEF EN TRABAJO HIBRIDO EN EL ESTADO</a:t>
            </a:r>
            <a:endParaRPr lang="es-MX" b="0">
              <a:solidFill>
                <a:schemeClr val="tx2"/>
              </a:solidFill>
              <a:ea typeface="+mj-lt"/>
              <a:cs typeface="+mj-lt"/>
            </a:endParaRPr>
          </a:p>
        </p:txBody>
      </p:sp>
      <p:pic>
        <p:nvPicPr>
          <p:cNvPr id="14" name="Picture 13">
            <a:extLst>
              <a:ext uri="{FF2B5EF4-FFF2-40B4-BE49-F238E27FC236}">
                <a16:creationId xmlns:a16="http://schemas.microsoft.com/office/drawing/2014/main" id="{014FA1C1-A48A-3B57-8C29-0810B2C0D96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rot="10800000">
            <a:off x="0" y="2719662"/>
            <a:ext cx="1371600" cy="2548349"/>
          </a:xfrm>
          <a:prstGeom prst="rect">
            <a:avLst/>
          </a:prstGeom>
        </p:spPr>
      </p:pic>
      <p:sp>
        <p:nvSpPr>
          <p:cNvPr id="3" name="Marcador de contenido 2">
            <a:extLst>
              <a:ext uri="{FF2B5EF4-FFF2-40B4-BE49-F238E27FC236}">
                <a16:creationId xmlns:a16="http://schemas.microsoft.com/office/drawing/2014/main" id="{631885B6-B810-A2E0-4554-1214DF00F82B}"/>
              </a:ext>
            </a:extLst>
          </p:cNvPr>
          <p:cNvSpPr>
            <a:spLocks noGrp="1"/>
          </p:cNvSpPr>
          <p:nvPr>
            <p:ph idx="1"/>
          </p:nvPr>
        </p:nvSpPr>
        <p:spPr>
          <a:xfrm>
            <a:off x="1860699" y="2403097"/>
            <a:ext cx="9312580" cy="3709990"/>
          </a:xfrm>
        </p:spPr>
        <p:txBody>
          <a:bodyPr anchor="ctr">
            <a:normAutofit/>
          </a:bodyPr>
          <a:lstStyle/>
          <a:p>
            <a:endParaRPr lang="es-CL" sz="1800">
              <a:solidFill>
                <a:schemeClr val="tx2"/>
              </a:solidFill>
            </a:endParaRPr>
          </a:p>
          <a:p>
            <a:endParaRPr lang="es-CL" sz="1800">
              <a:solidFill>
                <a:schemeClr val="tx2"/>
              </a:solidFill>
            </a:endParaRPr>
          </a:p>
          <a:p>
            <a:endParaRPr lang="es-CL" sz="1800">
              <a:solidFill>
                <a:schemeClr val="tx2"/>
              </a:solidFill>
            </a:endParaRPr>
          </a:p>
        </p:txBody>
      </p:sp>
      <p:sp>
        <p:nvSpPr>
          <p:cNvPr id="4" name="CuadroTexto 3">
            <a:extLst>
              <a:ext uri="{FF2B5EF4-FFF2-40B4-BE49-F238E27FC236}">
                <a16:creationId xmlns:a16="http://schemas.microsoft.com/office/drawing/2014/main" id="{B0F992BA-6788-2CDF-71CA-F32136AF9B46}"/>
              </a:ext>
            </a:extLst>
          </p:cNvPr>
          <p:cNvSpPr txBox="1"/>
          <p:nvPr/>
        </p:nvSpPr>
        <p:spPr>
          <a:xfrm>
            <a:off x="1366838" y="2402682"/>
            <a:ext cx="10482262"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dirty="0"/>
              <a:t>• 1.- Se debe garantizar los tiempos laborales, su inicio, término, tiempo de colación, con el establecimiento de pago de horas extras u horas compensatorias, cuando exceda esa jornada. </a:t>
            </a:r>
            <a:endParaRPr lang="es-MX" dirty="0"/>
          </a:p>
          <a:p>
            <a:pPr algn="just"/>
            <a:endParaRPr lang="en-US" dirty="0"/>
          </a:p>
          <a:p>
            <a:pPr algn="just"/>
            <a:r>
              <a:rPr lang="en-US" dirty="0"/>
              <a:t>• 2.- Lo anterior se hace necesario para poder garantizar el nuevo derecho a la desconexión, por lo que se requiere se use un sistema conforme a las mismas reglas que el trabajo presencial, de lo contrario sería introducir flexibilidad laboral, con ello el trabajo se precariza por falta de certeza en el ejercicio de los legítimos derechos de los trabajadores. </a:t>
            </a:r>
          </a:p>
          <a:p>
            <a:pPr algn="just"/>
            <a:endParaRPr lang="en-US" dirty="0"/>
          </a:p>
          <a:p>
            <a:pPr algn="just"/>
            <a:r>
              <a:rPr lang="en-US" dirty="0"/>
              <a:t>• 3.- Consideramos imprescindible que en la negociación ANEF–GOBIERNO, se defina cuáles son las funciones públicas teletrabajables, conforme a un marco general y las particularidades de cada sector público, mediante un procedimiento reglado, para que se pueda aplicar, sin los nudos críticos que actualmente se detectan en los formatos pilotos y leyes transitorias del art. 66, que la regulan, ya tenemos bastante experiencia acumulada que se puede recoger para las mejoras necesarias. </a:t>
            </a:r>
          </a:p>
          <a:p>
            <a:endParaRPr lang="en-US" dirty="0"/>
          </a:p>
        </p:txBody>
      </p:sp>
    </p:spTree>
    <p:extLst>
      <p:ext uri="{BB962C8B-B14F-4D97-AF65-F5344CB8AC3E}">
        <p14:creationId xmlns:p14="http://schemas.microsoft.com/office/powerpoint/2010/main" val="28920989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5C84B8F-1328-5CAC-B192-7F2EF3BA1787}"/>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134B269-5A68-A5DB-997D-4138F677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9CA8100A-CCF3-D3F8-3F81-171F7108B9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363B6E96-D914-7E38-AE3E-88F0F2682CA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a:off x="10744200" y="0"/>
            <a:ext cx="1447800" cy="1535750"/>
          </a:xfrm>
          <a:prstGeom prst="rect">
            <a:avLst/>
          </a:prstGeom>
        </p:spPr>
      </p:pic>
      <p:sp>
        <p:nvSpPr>
          <p:cNvPr id="2" name="Título 1">
            <a:extLst>
              <a:ext uri="{FF2B5EF4-FFF2-40B4-BE49-F238E27FC236}">
                <a16:creationId xmlns:a16="http://schemas.microsoft.com/office/drawing/2014/main" id="{234906CA-EDF9-07ED-F1AC-040AC2DC7AAF}"/>
              </a:ext>
            </a:extLst>
          </p:cNvPr>
          <p:cNvSpPr>
            <a:spLocks noGrp="1"/>
          </p:cNvSpPr>
          <p:nvPr>
            <p:ph type="title"/>
          </p:nvPr>
        </p:nvSpPr>
        <p:spPr>
          <a:xfrm>
            <a:off x="1371601" y="190965"/>
            <a:ext cx="10002865" cy="1877415"/>
          </a:xfrm>
        </p:spPr>
        <p:txBody>
          <a:bodyPr anchor="t">
            <a:normAutofit fontScale="90000"/>
          </a:bodyPr>
          <a:lstStyle/>
          <a:p>
            <a:pPr algn="just"/>
            <a:r>
              <a:rPr lang="es-CL" b="0" dirty="0">
                <a:solidFill>
                  <a:schemeClr val="tx2"/>
                </a:solidFill>
                <a:ea typeface="+mj-lt"/>
                <a:cs typeface="+mj-lt"/>
              </a:rPr>
              <a:t>QUE PRINCIPIOS DEFENDEMOS  COMO ANEF EN TRABAJO HIBRIDO EN EL ESTADO</a:t>
            </a:r>
            <a:br>
              <a:rPr lang="es-CL" b="0" dirty="0">
                <a:solidFill>
                  <a:schemeClr val="tx2"/>
                </a:solidFill>
                <a:ea typeface="+mj-lt"/>
                <a:cs typeface="+mj-lt"/>
              </a:rPr>
            </a:br>
            <a:br>
              <a:rPr lang="es-CL" b="0" dirty="0">
                <a:solidFill>
                  <a:schemeClr val="tx1"/>
                </a:solidFill>
                <a:ea typeface="+mj-lt"/>
                <a:cs typeface="+mj-lt"/>
              </a:rPr>
            </a:br>
            <a:r>
              <a:rPr lang="es-CL" sz="1600" b="0" dirty="0">
                <a:solidFill>
                  <a:schemeClr val="tx1"/>
                </a:solidFill>
                <a:ea typeface="+mj-lt"/>
                <a:cs typeface="+mj-lt"/>
              </a:rPr>
              <a:t> </a:t>
            </a:r>
            <a:r>
              <a:rPr lang="es-CL" sz="1800" b="0" dirty="0">
                <a:solidFill>
                  <a:schemeClr val="tx1"/>
                </a:solidFill>
                <a:ea typeface="+mj-lt"/>
                <a:cs typeface="+mj-lt"/>
              </a:rPr>
              <a:t>•    4.- La nueva modalidad de trabajo, como parte de la Modernización del Estado, en la que se busca mejorar la política pública a través de las nuevas tecnologías, debe también significar mejoras en  la experiencia laboral y calidad de vida de las y los trabajadores, por lo que ANEF propone una modalidad de trabajo híbrido (Presencial y Remoto), que permite la vinculación de las y los trabajadores con su entorno laboral, compañeros de trabajo y asociación de funcionarias(as) </a:t>
            </a:r>
            <a:br>
              <a:rPr lang="es-CL" sz="1800" b="0" dirty="0">
                <a:solidFill>
                  <a:schemeClr val="tx1"/>
                </a:solidFill>
                <a:ea typeface="+mj-lt"/>
                <a:cs typeface="+mj-lt"/>
              </a:rPr>
            </a:br>
            <a:endParaRPr lang="es-CL" sz="1800" b="0" dirty="0">
              <a:solidFill>
                <a:schemeClr val="tx1"/>
              </a:solidFill>
              <a:ea typeface="+mj-lt"/>
              <a:cs typeface="+mj-lt"/>
            </a:endParaRPr>
          </a:p>
          <a:p>
            <a:pPr algn="just"/>
            <a:r>
              <a:rPr lang="es-CL" sz="1800" b="0" dirty="0">
                <a:solidFill>
                  <a:schemeClr val="tx1"/>
                </a:solidFill>
                <a:ea typeface="+mj-lt"/>
                <a:cs typeface="+mj-lt"/>
              </a:rPr>
              <a:t>•    5.- Relevamos que debe adecuarse a la naturaleza del servicio público respectivo y que debe regularse la facultad del jefe superior, garantizando la participación vinculante de las asociaciones, para determinar dichas funciones teletrabajables y el procedimiento para acceder a   él.</a:t>
            </a:r>
            <a:br>
              <a:rPr lang="es-CL" sz="1800" b="0" dirty="0">
                <a:solidFill>
                  <a:schemeClr val="tx1"/>
                </a:solidFill>
                <a:ea typeface="+mj-lt"/>
                <a:cs typeface="+mj-lt"/>
              </a:rPr>
            </a:br>
            <a:endParaRPr lang="es-CL" sz="1800" b="0" dirty="0">
              <a:solidFill>
                <a:schemeClr val="tx1"/>
              </a:solidFill>
              <a:ea typeface="+mj-lt"/>
              <a:cs typeface="+mj-lt"/>
            </a:endParaRPr>
          </a:p>
          <a:p>
            <a:pPr algn="just"/>
            <a:r>
              <a:rPr lang="es-CL" sz="1800" b="0" dirty="0">
                <a:solidFill>
                  <a:schemeClr val="tx1"/>
                </a:solidFill>
                <a:ea typeface="+mj-lt"/>
                <a:cs typeface="+mj-lt"/>
              </a:rPr>
              <a:t>•    6.- A nivel de asociaciones, se debe consagrar la instancia formal de participación vinculante, en cada una de las reparticiones públicas, que garantice regular la facultad del jefe superior de servicio en la aplicación de la normativa, estableciendo un procedimiento en base a la función pública y criterios comunes en acuerdo con los representantes de las y los trabajadores.</a:t>
            </a:r>
            <a:endParaRPr lang="en-US" sz="1800" b="0" dirty="0">
              <a:solidFill>
                <a:schemeClr val="tx1"/>
              </a:solidFill>
              <a:ea typeface="+mj-lt"/>
              <a:cs typeface="+mj-lt"/>
            </a:endParaRPr>
          </a:p>
          <a:p>
            <a:endParaRPr lang="es-CL" sz="1600" b="0" dirty="0">
              <a:solidFill>
                <a:schemeClr val="tx1"/>
              </a:solidFill>
              <a:ea typeface="+mj-lt"/>
              <a:cs typeface="+mj-lt"/>
            </a:endParaRPr>
          </a:p>
          <a:p>
            <a:endParaRPr lang="es-CL" sz="1600" b="0" dirty="0">
              <a:solidFill>
                <a:schemeClr val="tx1"/>
              </a:solidFill>
            </a:endParaRPr>
          </a:p>
        </p:txBody>
      </p:sp>
      <p:pic>
        <p:nvPicPr>
          <p:cNvPr id="14" name="Picture 13">
            <a:extLst>
              <a:ext uri="{FF2B5EF4-FFF2-40B4-BE49-F238E27FC236}">
                <a16:creationId xmlns:a16="http://schemas.microsoft.com/office/drawing/2014/main" id="{014FA1C1-A48A-3B57-8C29-0810B2C0D96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rot="10800000">
            <a:off x="0" y="2719662"/>
            <a:ext cx="1371600" cy="2548349"/>
          </a:xfrm>
          <a:prstGeom prst="rect">
            <a:avLst/>
          </a:prstGeom>
        </p:spPr>
      </p:pic>
    </p:spTree>
    <p:extLst>
      <p:ext uri="{BB962C8B-B14F-4D97-AF65-F5344CB8AC3E}">
        <p14:creationId xmlns:p14="http://schemas.microsoft.com/office/powerpoint/2010/main" val="3900834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5C84B8F-1328-5CAC-B192-7F2EF3BA1787}"/>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134B269-5A68-A5DB-997D-4138F677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9CA8100A-CCF3-D3F8-3F81-171F7108B9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363B6E96-D914-7E38-AE3E-88F0F2682CA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a:off x="10744200" y="0"/>
            <a:ext cx="1447800" cy="1535750"/>
          </a:xfrm>
          <a:prstGeom prst="rect">
            <a:avLst/>
          </a:prstGeom>
        </p:spPr>
      </p:pic>
      <p:sp>
        <p:nvSpPr>
          <p:cNvPr id="2" name="Título 1">
            <a:extLst>
              <a:ext uri="{FF2B5EF4-FFF2-40B4-BE49-F238E27FC236}">
                <a16:creationId xmlns:a16="http://schemas.microsoft.com/office/drawing/2014/main" id="{234906CA-EDF9-07ED-F1AC-040AC2DC7AAF}"/>
              </a:ext>
            </a:extLst>
          </p:cNvPr>
          <p:cNvSpPr>
            <a:spLocks noGrp="1"/>
          </p:cNvSpPr>
          <p:nvPr>
            <p:ph type="title"/>
          </p:nvPr>
        </p:nvSpPr>
        <p:spPr>
          <a:xfrm>
            <a:off x="1348731" y="522327"/>
            <a:ext cx="10348146" cy="1675009"/>
          </a:xfrm>
        </p:spPr>
        <p:txBody>
          <a:bodyPr anchor="t">
            <a:normAutofit fontScale="90000"/>
          </a:bodyPr>
          <a:lstStyle/>
          <a:p>
            <a:pPr algn="just"/>
            <a:r>
              <a:rPr lang="es-CL" b="0" dirty="0">
                <a:solidFill>
                  <a:schemeClr val="tx2"/>
                </a:solidFill>
                <a:ea typeface="+mj-lt"/>
                <a:cs typeface="+mj-lt"/>
              </a:rPr>
              <a:t>QUE PRINCIPIOS DEFENDEMOS  COMO ANEF EN TRABAJO HIBRIDO EN EL ESTADO</a:t>
            </a:r>
            <a:br>
              <a:rPr lang="es-CL" b="0" dirty="0">
                <a:solidFill>
                  <a:schemeClr val="tx2"/>
                </a:solidFill>
                <a:ea typeface="+mj-lt"/>
                <a:cs typeface="+mj-lt"/>
              </a:rPr>
            </a:br>
            <a:br>
              <a:rPr lang="es-CL" sz="1800" b="0" dirty="0">
                <a:solidFill>
                  <a:schemeClr val="tx1"/>
                </a:solidFill>
                <a:ea typeface="+mj-lt"/>
                <a:cs typeface="+mj-lt"/>
              </a:rPr>
            </a:br>
            <a:r>
              <a:rPr lang="es-CL" sz="1800" b="0" dirty="0">
                <a:solidFill>
                  <a:schemeClr val="tx1"/>
                </a:solidFill>
                <a:ea typeface="+mj-lt"/>
                <a:cs typeface="+mj-lt"/>
              </a:rPr>
              <a:t>•    7.- Creemos necesario que el tratamiento de este tema no solo debe involucrar a la </a:t>
            </a:r>
            <a:r>
              <a:rPr lang="es-CL" sz="1800" b="0" dirty="0" err="1">
                <a:solidFill>
                  <a:schemeClr val="tx1"/>
                </a:solidFill>
                <a:ea typeface="+mj-lt"/>
                <a:cs typeface="+mj-lt"/>
              </a:rPr>
              <a:t>Dipres</a:t>
            </a:r>
            <a:r>
              <a:rPr lang="es-CL" sz="1800" b="0" dirty="0">
                <a:solidFill>
                  <a:schemeClr val="tx1"/>
                </a:solidFill>
                <a:ea typeface="+mj-lt"/>
                <a:cs typeface="+mj-lt"/>
              </a:rPr>
              <a:t> y al Servicio Civil, también debe sumarse al Ministerio del Trabajo y Previsión Social, dado que cómo nueva modalidad de trabajo en el sector público, no puede ser ajeno a que se realice en estricto cumplimiento de los derechos laborales como respeto a la jornada de laboral, derecho a la desconexión, cuidado de salud laboral, cumplimiento de obligación de entrega de medios de trabajo por parte del empleador y todos los derechos que resguardan derechos de protección a la maternidad, enfermedad común/profesional, conciliación vida laboral familiar, derecho a sistemas de cuidados, entre otros aspectos relevantes para la no precarización del empleo público, ni la calidad de vida  de las y los trabajadores del estado. </a:t>
            </a:r>
            <a:br>
              <a:rPr lang="es-CL" sz="1800" b="0" dirty="0">
                <a:solidFill>
                  <a:schemeClr val="tx1"/>
                </a:solidFill>
                <a:ea typeface="+mj-lt"/>
                <a:cs typeface="+mj-lt"/>
              </a:rPr>
            </a:br>
            <a:endParaRPr lang="es-CL" sz="1800" b="0" dirty="0">
              <a:solidFill>
                <a:schemeClr val="tx1"/>
              </a:solidFill>
              <a:ea typeface="+mj-lt"/>
              <a:cs typeface="+mj-lt"/>
            </a:endParaRPr>
          </a:p>
          <a:p>
            <a:pPr algn="just"/>
            <a:r>
              <a:rPr lang="es-CL" sz="1800" b="0" dirty="0">
                <a:solidFill>
                  <a:schemeClr val="tx1"/>
                </a:solidFill>
                <a:ea typeface="+mj-lt"/>
                <a:cs typeface="+mj-lt"/>
              </a:rPr>
              <a:t>•     8.- Reivindicamos la necesidad de desarrollar capacitación pertinente para las partes involucradas en esta nueva modalidad de trabajo híbrido, tanto para las y los trabajadores como a las jefaturas de equipos híbridos, como a las y los beneficiarios de las políticas públicas que se definan teletrabajables, con el fin de propiciar las oportunidades de las y los trabajadores para los  nuevos desafíos en modalidad hibrida.</a:t>
            </a:r>
            <a:endParaRPr lang="es-CL" sz="1800" dirty="0">
              <a:solidFill>
                <a:schemeClr val="tx1"/>
              </a:solidFill>
            </a:endParaRPr>
          </a:p>
          <a:p>
            <a:pPr algn="just"/>
            <a:endParaRPr lang="es-CL" sz="1800" dirty="0"/>
          </a:p>
          <a:p>
            <a:endParaRPr lang="es-CL" dirty="0"/>
          </a:p>
          <a:p>
            <a:endParaRPr lang="es-CL" dirty="0"/>
          </a:p>
        </p:txBody>
      </p:sp>
      <p:pic>
        <p:nvPicPr>
          <p:cNvPr id="14" name="Picture 13">
            <a:extLst>
              <a:ext uri="{FF2B5EF4-FFF2-40B4-BE49-F238E27FC236}">
                <a16:creationId xmlns:a16="http://schemas.microsoft.com/office/drawing/2014/main" id="{014FA1C1-A48A-3B57-8C29-0810B2C0D96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rot="10800000">
            <a:off x="0" y="2719662"/>
            <a:ext cx="1371600" cy="2548349"/>
          </a:xfrm>
          <a:prstGeom prst="rect">
            <a:avLst/>
          </a:prstGeom>
        </p:spPr>
      </p:pic>
      <p:sp>
        <p:nvSpPr>
          <p:cNvPr id="3" name="Marcador de contenido 2">
            <a:extLst>
              <a:ext uri="{FF2B5EF4-FFF2-40B4-BE49-F238E27FC236}">
                <a16:creationId xmlns:a16="http://schemas.microsoft.com/office/drawing/2014/main" id="{631885B6-B810-A2E0-4554-1214DF00F82B}"/>
              </a:ext>
            </a:extLst>
          </p:cNvPr>
          <p:cNvSpPr>
            <a:spLocks noGrp="1"/>
          </p:cNvSpPr>
          <p:nvPr>
            <p:ph idx="1"/>
          </p:nvPr>
        </p:nvSpPr>
        <p:spPr>
          <a:xfrm>
            <a:off x="1348731" y="2403097"/>
            <a:ext cx="10348146" cy="3709990"/>
          </a:xfrm>
        </p:spPr>
        <p:txBody>
          <a:bodyPr anchor="ctr">
            <a:normAutofit/>
          </a:bodyPr>
          <a:lstStyle/>
          <a:p>
            <a:pPr marL="0" indent="0">
              <a:buNone/>
            </a:pPr>
            <a:endParaRPr lang="es-CL" sz="1800" dirty="0">
              <a:solidFill>
                <a:schemeClr val="tx2"/>
              </a:solidFill>
            </a:endParaRPr>
          </a:p>
          <a:p>
            <a:endParaRPr lang="es-CL" sz="1800" dirty="0">
              <a:solidFill>
                <a:schemeClr val="tx2"/>
              </a:solidFill>
            </a:endParaRPr>
          </a:p>
          <a:p>
            <a:endParaRPr lang="es-CL" sz="1800" dirty="0">
              <a:solidFill>
                <a:schemeClr val="tx2"/>
              </a:solidFill>
            </a:endParaRPr>
          </a:p>
        </p:txBody>
      </p:sp>
    </p:spTree>
    <p:extLst>
      <p:ext uri="{BB962C8B-B14F-4D97-AF65-F5344CB8AC3E}">
        <p14:creationId xmlns:p14="http://schemas.microsoft.com/office/powerpoint/2010/main" val="34677114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5C84B8F-1328-5CAC-B192-7F2EF3BA1787}"/>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134B269-5A68-A5DB-997D-4138F677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9CA8100A-CCF3-D3F8-3F81-171F7108B9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363B6E96-D914-7E38-AE3E-88F0F2682CA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a:off x="10744200" y="0"/>
            <a:ext cx="1447800" cy="1535750"/>
          </a:xfrm>
          <a:prstGeom prst="rect">
            <a:avLst/>
          </a:prstGeom>
        </p:spPr>
      </p:pic>
      <p:sp>
        <p:nvSpPr>
          <p:cNvPr id="2" name="Título 1">
            <a:extLst>
              <a:ext uri="{FF2B5EF4-FFF2-40B4-BE49-F238E27FC236}">
                <a16:creationId xmlns:a16="http://schemas.microsoft.com/office/drawing/2014/main" id="{234906CA-EDF9-07ED-F1AC-040AC2DC7AAF}"/>
              </a:ext>
            </a:extLst>
          </p:cNvPr>
          <p:cNvSpPr>
            <a:spLocks noGrp="1"/>
          </p:cNvSpPr>
          <p:nvPr>
            <p:ph type="title"/>
          </p:nvPr>
        </p:nvSpPr>
        <p:spPr>
          <a:xfrm>
            <a:off x="838201" y="559813"/>
            <a:ext cx="10348146" cy="1675009"/>
          </a:xfrm>
        </p:spPr>
        <p:txBody>
          <a:bodyPr anchor="t">
            <a:normAutofit fontScale="90000"/>
          </a:bodyPr>
          <a:lstStyle/>
          <a:p>
            <a:r>
              <a:rPr lang="es-CL" sz="3200" b="0" dirty="0">
                <a:solidFill>
                  <a:schemeClr val="tx1"/>
                </a:solidFill>
                <a:ea typeface="+mj-lt"/>
                <a:cs typeface="+mj-lt"/>
              </a:rPr>
              <a:t>QUE SE DEMANDA PARA EL PERIODO DE TRANSICIÓN A LA REGULACIÓN DEFINITIVA</a:t>
            </a:r>
            <a:br>
              <a:rPr lang="es-CL" b="0" dirty="0">
                <a:solidFill>
                  <a:schemeClr val="tx2"/>
                </a:solidFill>
                <a:ea typeface="+mj-lt"/>
                <a:cs typeface="+mj-lt"/>
              </a:rPr>
            </a:br>
            <a:br>
              <a:rPr lang="es-CL" b="0" dirty="0">
                <a:solidFill>
                  <a:schemeClr val="tx1"/>
                </a:solidFill>
                <a:ea typeface="+mj-lt"/>
                <a:cs typeface="+mj-lt"/>
              </a:rPr>
            </a:br>
            <a:endParaRPr lang="es-CL" sz="1600" b="0">
              <a:ea typeface="+mj-lt"/>
              <a:cs typeface="+mj-lt"/>
            </a:endParaRPr>
          </a:p>
          <a:p>
            <a:endParaRPr lang="es-CL"/>
          </a:p>
        </p:txBody>
      </p:sp>
      <p:pic>
        <p:nvPicPr>
          <p:cNvPr id="14" name="Picture 13">
            <a:extLst>
              <a:ext uri="{FF2B5EF4-FFF2-40B4-BE49-F238E27FC236}">
                <a16:creationId xmlns:a16="http://schemas.microsoft.com/office/drawing/2014/main" id="{014FA1C1-A48A-3B57-8C29-0810B2C0D96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rot="10800000">
            <a:off x="0" y="2719662"/>
            <a:ext cx="1371600" cy="2548349"/>
          </a:xfrm>
          <a:prstGeom prst="rect">
            <a:avLst/>
          </a:prstGeom>
        </p:spPr>
      </p:pic>
      <p:sp>
        <p:nvSpPr>
          <p:cNvPr id="3" name="Marcador de contenido 2">
            <a:extLst>
              <a:ext uri="{FF2B5EF4-FFF2-40B4-BE49-F238E27FC236}">
                <a16:creationId xmlns:a16="http://schemas.microsoft.com/office/drawing/2014/main" id="{631885B6-B810-A2E0-4554-1214DF00F82B}"/>
              </a:ext>
            </a:extLst>
          </p:cNvPr>
          <p:cNvSpPr>
            <a:spLocks noGrp="1"/>
          </p:cNvSpPr>
          <p:nvPr>
            <p:ph idx="1"/>
          </p:nvPr>
        </p:nvSpPr>
        <p:spPr>
          <a:xfrm>
            <a:off x="1348731" y="2403097"/>
            <a:ext cx="9848360" cy="3709990"/>
          </a:xfrm>
        </p:spPr>
        <p:txBody>
          <a:bodyPr anchor="ctr">
            <a:normAutofit/>
          </a:bodyPr>
          <a:lstStyle/>
          <a:p>
            <a:endParaRPr lang="es-CL" sz="1800">
              <a:solidFill>
                <a:schemeClr val="tx2"/>
              </a:solidFill>
            </a:endParaRPr>
          </a:p>
          <a:p>
            <a:endParaRPr lang="es-CL" sz="1800">
              <a:solidFill>
                <a:schemeClr val="tx2"/>
              </a:solidFill>
            </a:endParaRPr>
          </a:p>
          <a:p>
            <a:endParaRPr lang="es-CL" sz="1800">
              <a:solidFill>
                <a:schemeClr val="tx2"/>
              </a:solidFill>
            </a:endParaRPr>
          </a:p>
        </p:txBody>
      </p:sp>
      <p:sp>
        <p:nvSpPr>
          <p:cNvPr id="4" name="CuadroTexto 3">
            <a:extLst>
              <a:ext uri="{FF2B5EF4-FFF2-40B4-BE49-F238E27FC236}">
                <a16:creationId xmlns:a16="http://schemas.microsoft.com/office/drawing/2014/main" id="{30EE6150-D4B6-9F50-091C-5198F6A4ACF8}"/>
              </a:ext>
            </a:extLst>
          </p:cNvPr>
          <p:cNvSpPr txBox="1"/>
          <p:nvPr/>
        </p:nvSpPr>
        <p:spPr>
          <a:xfrm>
            <a:off x="1390053" y="2059518"/>
            <a:ext cx="10613231" cy="341632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Mientras no tengamos la ley de teletrabajo, ANEF propicia:</a:t>
            </a:r>
            <a:endParaRPr lang="es-MX" dirty="0"/>
          </a:p>
          <a:p>
            <a:endParaRPr lang="en-US" dirty="0"/>
          </a:p>
          <a:p>
            <a:r>
              <a:rPr lang="en-US" dirty="0"/>
              <a:t>1- Prórroga de la modalidad híbrida </a:t>
            </a:r>
          </a:p>
          <a:p>
            <a:endParaRPr lang="en-US" dirty="0"/>
          </a:p>
          <a:p>
            <a:r>
              <a:rPr lang="en-US" dirty="0"/>
              <a:t>2.-Un procedimiento estandarizado y que cuente con fechas determinadas para su proceso de inicio y término. </a:t>
            </a:r>
          </a:p>
          <a:p>
            <a:endParaRPr lang="en-US" dirty="0"/>
          </a:p>
          <a:p>
            <a:r>
              <a:rPr lang="en-US" dirty="0"/>
              <a:t>3.- Proponemos Unificación de artículos y procedimientos para el sector ANEF. </a:t>
            </a:r>
          </a:p>
          <a:p>
            <a:endParaRPr lang="en-US" dirty="0"/>
          </a:p>
          <a:p>
            <a:r>
              <a:rPr lang="en-US" dirty="0"/>
              <a:t>4.- Proponemos regulación mejorada que cumpla con derechos básicos como lo es la certeza de una jornada de trabajo limitada a la jornada de trabajo, el derecho al descanso y a la desconexión digital.  </a:t>
            </a:r>
          </a:p>
        </p:txBody>
      </p:sp>
    </p:spTree>
    <p:extLst>
      <p:ext uri="{BB962C8B-B14F-4D97-AF65-F5344CB8AC3E}">
        <p14:creationId xmlns:p14="http://schemas.microsoft.com/office/powerpoint/2010/main" val="2498615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5C84B8F-1328-5CAC-B192-7F2EF3BA1787}"/>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134B269-5A68-A5DB-997D-4138F677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9CA8100A-CCF3-D3F8-3F81-171F7108B9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363B6E96-D914-7E38-AE3E-88F0F2682CA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a:off x="10744200" y="0"/>
            <a:ext cx="1447800" cy="1535750"/>
          </a:xfrm>
          <a:prstGeom prst="rect">
            <a:avLst/>
          </a:prstGeom>
        </p:spPr>
      </p:pic>
      <p:sp>
        <p:nvSpPr>
          <p:cNvPr id="2" name="Título 1">
            <a:extLst>
              <a:ext uri="{FF2B5EF4-FFF2-40B4-BE49-F238E27FC236}">
                <a16:creationId xmlns:a16="http://schemas.microsoft.com/office/drawing/2014/main" id="{234906CA-EDF9-07ED-F1AC-040AC2DC7AAF}"/>
              </a:ext>
            </a:extLst>
          </p:cNvPr>
          <p:cNvSpPr>
            <a:spLocks noGrp="1"/>
          </p:cNvSpPr>
          <p:nvPr>
            <p:ph type="title"/>
          </p:nvPr>
        </p:nvSpPr>
        <p:spPr>
          <a:xfrm>
            <a:off x="838201" y="559813"/>
            <a:ext cx="10348146" cy="1675009"/>
          </a:xfrm>
        </p:spPr>
        <p:txBody>
          <a:bodyPr anchor="t">
            <a:normAutofit fontScale="90000"/>
          </a:bodyPr>
          <a:lstStyle/>
          <a:p>
            <a:r>
              <a:rPr lang="es-CL" sz="3200" b="0" dirty="0">
                <a:solidFill>
                  <a:schemeClr val="tx1"/>
                </a:solidFill>
                <a:ea typeface="+mj-lt"/>
                <a:cs typeface="+mj-lt"/>
              </a:rPr>
              <a:t>QUE SE DEMANDA PARA EL PERIODO DE TRANSICIÓN A LA REGULACIÓN DEFINITIVA</a:t>
            </a:r>
            <a:br>
              <a:rPr lang="es-CL" b="0" dirty="0">
                <a:solidFill>
                  <a:schemeClr val="tx2"/>
                </a:solidFill>
                <a:ea typeface="+mj-lt"/>
                <a:cs typeface="+mj-lt"/>
              </a:rPr>
            </a:br>
            <a:br>
              <a:rPr lang="es-CL" b="0" dirty="0">
                <a:solidFill>
                  <a:schemeClr val="tx1"/>
                </a:solidFill>
                <a:ea typeface="+mj-lt"/>
                <a:cs typeface="+mj-lt"/>
              </a:rPr>
            </a:br>
            <a:endParaRPr lang="es-CL" sz="1600" b="0">
              <a:ea typeface="+mj-lt"/>
              <a:cs typeface="+mj-lt"/>
            </a:endParaRPr>
          </a:p>
          <a:p>
            <a:endParaRPr lang="es-CL"/>
          </a:p>
        </p:txBody>
      </p:sp>
      <p:pic>
        <p:nvPicPr>
          <p:cNvPr id="14" name="Picture 13">
            <a:extLst>
              <a:ext uri="{FF2B5EF4-FFF2-40B4-BE49-F238E27FC236}">
                <a16:creationId xmlns:a16="http://schemas.microsoft.com/office/drawing/2014/main" id="{014FA1C1-A48A-3B57-8C29-0810B2C0D96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rot="10800000">
            <a:off x="0" y="2719662"/>
            <a:ext cx="1371600" cy="2548349"/>
          </a:xfrm>
          <a:prstGeom prst="rect">
            <a:avLst/>
          </a:prstGeom>
        </p:spPr>
      </p:pic>
      <p:sp>
        <p:nvSpPr>
          <p:cNvPr id="3" name="Marcador de contenido 2">
            <a:extLst>
              <a:ext uri="{FF2B5EF4-FFF2-40B4-BE49-F238E27FC236}">
                <a16:creationId xmlns:a16="http://schemas.microsoft.com/office/drawing/2014/main" id="{631885B6-B810-A2E0-4554-1214DF00F82B}"/>
              </a:ext>
            </a:extLst>
          </p:cNvPr>
          <p:cNvSpPr>
            <a:spLocks noGrp="1"/>
          </p:cNvSpPr>
          <p:nvPr>
            <p:ph idx="1"/>
          </p:nvPr>
        </p:nvSpPr>
        <p:spPr>
          <a:xfrm>
            <a:off x="1348731" y="2403097"/>
            <a:ext cx="9848360" cy="3709990"/>
          </a:xfrm>
        </p:spPr>
        <p:txBody>
          <a:bodyPr anchor="ctr">
            <a:normAutofit/>
          </a:bodyPr>
          <a:lstStyle/>
          <a:p>
            <a:endParaRPr lang="es-CL" sz="1800">
              <a:solidFill>
                <a:schemeClr val="tx2"/>
              </a:solidFill>
            </a:endParaRPr>
          </a:p>
          <a:p>
            <a:endParaRPr lang="es-CL" sz="1800">
              <a:solidFill>
                <a:schemeClr val="tx2"/>
              </a:solidFill>
            </a:endParaRPr>
          </a:p>
          <a:p>
            <a:endParaRPr lang="es-CL" sz="1800">
              <a:solidFill>
                <a:schemeClr val="tx2"/>
              </a:solidFill>
            </a:endParaRPr>
          </a:p>
        </p:txBody>
      </p:sp>
      <p:sp>
        <p:nvSpPr>
          <p:cNvPr id="4" name="CuadroTexto 3">
            <a:extLst>
              <a:ext uri="{FF2B5EF4-FFF2-40B4-BE49-F238E27FC236}">
                <a16:creationId xmlns:a16="http://schemas.microsoft.com/office/drawing/2014/main" id="{30EE6150-D4B6-9F50-091C-5198F6A4ACF8}"/>
              </a:ext>
            </a:extLst>
          </p:cNvPr>
          <p:cNvSpPr txBox="1"/>
          <p:nvPr/>
        </p:nvSpPr>
        <p:spPr>
          <a:xfrm>
            <a:off x="1348731" y="1703427"/>
            <a:ext cx="10613231" cy="50783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dirty="0"/>
              <a:t>Mientras no tengamos la ley de teletrabajo, ANEF propicia:</a:t>
            </a:r>
            <a:endParaRPr lang="es-MX" dirty="0"/>
          </a:p>
          <a:p>
            <a:endParaRPr lang="en-US" dirty="0"/>
          </a:p>
          <a:p>
            <a:r>
              <a:rPr lang="en-US" dirty="0">
                <a:ea typeface="+mn-lt"/>
                <a:cs typeface="+mn-lt"/>
              </a:rPr>
              <a:t>5.- Proponemos un procedimiento que, conforme a la naturaleza del servicio y funciones resuelva con la participación de las asociaciones las funciones teletrabajables y resuelva los puntos críticos:</a:t>
            </a:r>
            <a:endParaRPr lang="en-US" dirty="0"/>
          </a:p>
          <a:p>
            <a:endParaRPr lang="en-US" dirty="0"/>
          </a:p>
          <a:p>
            <a:r>
              <a:rPr lang="en-US" dirty="0">
                <a:ea typeface="+mn-lt"/>
                <a:cs typeface="+mn-lt"/>
              </a:rPr>
              <a:t>•    Modalidad de trabajo remoto híbrida tal como en art. 67, contemplen modalidad a pactar desde el  4*1 a 1*4 conforme a la naturaleza del servicio y la función pública teletrabajable (pasando por 3*2 / 2*3)</a:t>
            </a:r>
            <a:endParaRPr lang="en-US" dirty="0"/>
          </a:p>
          <a:p>
            <a:r>
              <a:rPr lang="en-US" dirty="0">
                <a:ea typeface="+mn-lt"/>
                <a:cs typeface="+mn-lt"/>
              </a:rPr>
              <a:t>•    Procedimiento reglado, con plazo de inicio y término, y que considere como se van asignando los cupos que se vayan liberando.</a:t>
            </a:r>
          </a:p>
          <a:p>
            <a:endParaRPr lang="en-US" dirty="0"/>
          </a:p>
          <a:p>
            <a:r>
              <a:rPr lang="en-US" dirty="0">
                <a:ea typeface="+mn-lt"/>
                <a:cs typeface="+mn-lt"/>
              </a:rPr>
              <a:t>•    Definición del cupo en relación con el promedio actualmente usado en los dos formatos 66 y 67, con la facultad de jefe superior del servicio con participación de las asociaciones para resolver situaciones especiales. (Sin un procedimiento adicional por cupos adicionales o que este sea también reglado en procedimiento abreviado)</a:t>
            </a:r>
            <a:endParaRPr lang="en-US" dirty="0"/>
          </a:p>
          <a:p>
            <a:endParaRPr lang="en-US" dirty="0"/>
          </a:p>
          <a:p>
            <a:endParaRPr lang="en-US" dirty="0"/>
          </a:p>
          <a:p>
            <a:endParaRPr lang="en-US" dirty="0"/>
          </a:p>
        </p:txBody>
      </p:sp>
    </p:spTree>
    <p:extLst>
      <p:ext uri="{BB962C8B-B14F-4D97-AF65-F5344CB8AC3E}">
        <p14:creationId xmlns:p14="http://schemas.microsoft.com/office/powerpoint/2010/main" val="41585384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5C84B8F-1328-5CAC-B192-7F2EF3BA1787}"/>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134B269-5A68-A5DB-997D-4138F67722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9CA8100A-CCF3-D3F8-3F81-171F7108B9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363B6E96-D914-7E38-AE3E-88F0F2682CA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a:off x="10744200" y="0"/>
            <a:ext cx="1447800" cy="1535750"/>
          </a:xfrm>
          <a:prstGeom prst="rect">
            <a:avLst/>
          </a:prstGeom>
        </p:spPr>
      </p:pic>
      <p:sp>
        <p:nvSpPr>
          <p:cNvPr id="2" name="Título 1">
            <a:extLst>
              <a:ext uri="{FF2B5EF4-FFF2-40B4-BE49-F238E27FC236}">
                <a16:creationId xmlns:a16="http://schemas.microsoft.com/office/drawing/2014/main" id="{234906CA-EDF9-07ED-F1AC-040AC2DC7AAF}"/>
              </a:ext>
            </a:extLst>
          </p:cNvPr>
          <p:cNvSpPr>
            <a:spLocks noGrp="1"/>
          </p:cNvSpPr>
          <p:nvPr>
            <p:ph type="title"/>
          </p:nvPr>
        </p:nvSpPr>
        <p:spPr>
          <a:xfrm>
            <a:off x="838201" y="559813"/>
            <a:ext cx="10348146" cy="1675009"/>
          </a:xfrm>
        </p:spPr>
        <p:txBody>
          <a:bodyPr anchor="t">
            <a:normAutofit fontScale="90000"/>
          </a:bodyPr>
          <a:lstStyle/>
          <a:p>
            <a:r>
              <a:rPr lang="es-CL" sz="3200" b="0" dirty="0">
                <a:solidFill>
                  <a:schemeClr val="tx1"/>
                </a:solidFill>
                <a:ea typeface="+mj-lt"/>
                <a:cs typeface="+mj-lt"/>
              </a:rPr>
              <a:t>QUE SE DEMANDA PARA EL PERIODO DE TRANSICIÓN A LA REGULACIÓN DEFINITIVA</a:t>
            </a:r>
            <a:br>
              <a:rPr lang="es-CL" b="0" dirty="0">
                <a:solidFill>
                  <a:schemeClr val="tx2"/>
                </a:solidFill>
                <a:ea typeface="+mj-lt"/>
                <a:cs typeface="+mj-lt"/>
              </a:rPr>
            </a:br>
            <a:br>
              <a:rPr lang="es-CL" b="0" dirty="0">
                <a:solidFill>
                  <a:schemeClr val="tx1"/>
                </a:solidFill>
                <a:ea typeface="+mj-lt"/>
                <a:cs typeface="+mj-lt"/>
              </a:rPr>
            </a:br>
            <a:endParaRPr lang="es-CL" sz="1600" b="0">
              <a:ea typeface="+mj-lt"/>
              <a:cs typeface="+mj-lt"/>
            </a:endParaRPr>
          </a:p>
          <a:p>
            <a:endParaRPr lang="es-CL"/>
          </a:p>
        </p:txBody>
      </p:sp>
      <p:pic>
        <p:nvPicPr>
          <p:cNvPr id="14" name="Picture 13">
            <a:extLst>
              <a:ext uri="{FF2B5EF4-FFF2-40B4-BE49-F238E27FC236}">
                <a16:creationId xmlns:a16="http://schemas.microsoft.com/office/drawing/2014/main" id="{014FA1C1-A48A-3B57-8C29-0810B2C0D96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4">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rot="10800000">
            <a:off x="0" y="2719662"/>
            <a:ext cx="1371600" cy="2548349"/>
          </a:xfrm>
          <a:prstGeom prst="rect">
            <a:avLst/>
          </a:prstGeom>
        </p:spPr>
      </p:pic>
      <p:sp>
        <p:nvSpPr>
          <p:cNvPr id="3" name="Marcador de contenido 2">
            <a:extLst>
              <a:ext uri="{FF2B5EF4-FFF2-40B4-BE49-F238E27FC236}">
                <a16:creationId xmlns:a16="http://schemas.microsoft.com/office/drawing/2014/main" id="{631885B6-B810-A2E0-4554-1214DF00F82B}"/>
              </a:ext>
            </a:extLst>
          </p:cNvPr>
          <p:cNvSpPr>
            <a:spLocks noGrp="1"/>
          </p:cNvSpPr>
          <p:nvPr>
            <p:ph idx="1"/>
          </p:nvPr>
        </p:nvSpPr>
        <p:spPr>
          <a:xfrm>
            <a:off x="1348731" y="2403097"/>
            <a:ext cx="9848360" cy="3709990"/>
          </a:xfrm>
        </p:spPr>
        <p:txBody>
          <a:bodyPr anchor="ctr">
            <a:normAutofit/>
          </a:bodyPr>
          <a:lstStyle/>
          <a:p>
            <a:endParaRPr lang="es-CL" sz="1800">
              <a:solidFill>
                <a:schemeClr val="tx2"/>
              </a:solidFill>
            </a:endParaRPr>
          </a:p>
          <a:p>
            <a:endParaRPr lang="es-CL" sz="1800">
              <a:solidFill>
                <a:schemeClr val="tx2"/>
              </a:solidFill>
            </a:endParaRPr>
          </a:p>
          <a:p>
            <a:endParaRPr lang="es-CL" sz="1800">
              <a:solidFill>
                <a:schemeClr val="tx2"/>
              </a:solidFill>
            </a:endParaRPr>
          </a:p>
        </p:txBody>
      </p:sp>
      <p:sp>
        <p:nvSpPr>
          <p:cNvPr id="4" name="CuadroTexto 3">
            <a:extLst>
              <a:ext uri="{FF2B5EF4-FFF2-40B4-BE49-F238E27FC236}">
                <a16:creationId xmlns:a16="http://schemas.microsoft.com/office/drawing/2014/main" id="{30EE6150-D4B6-9F50-091C-5198F6A4ACF8}"/>
              </a:ext>
            </a:extLst>
          </p:cNvPr>
          <p:cNvSpPr txBox="1"/>
          <p:nvPr/>
        </p:nvSpPr>
        <p:spPr>
          <a:xfrm>
            <a:off x="1176338" y="2045496"/>
            <a:ext cx="10672762"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dirty="0"/>
              <a:t>Mientras no tengamos la ley de teletrabajo, ANEF propicia:</a:t>
            </a:r>
            <a:endParaRPr lang="es-MX" dirty="0"/>
          </a:p>
          <a:p>
            <a:pPr algn="just"/>
            <a:endParaRPr lang="en-US" dirty="0"/>
          </a:p>
          <a:p>
            <a:pPr algn="just"/>
            <a:r>
              <a:rPr lang="en-US" dirty="0"/>
              <a:t>•    Proponemos que la modalidad de trabajo híbrido tenga alcance para todos los sectores ANEF, hoy excluidos servicios autónomos y que se unifique con el de Gobiernos regionales. </a:t>
            </a:r>
          </a:p>
          <a:p>
            <a:pPr algn="just"/>
            <a:endParaRPr lang="en-US" dirty="0"/>
          </a:p>
          <a:p>
            <a:pPr algn="just"/>
            <a:r>
              <a:rPr lang="en-US" dirty="0"/>
              <a:t>•    Que el artículo 102 destinado a homologar derechos con la ley 21.645 sobre protección a la maternidad, paternidad y vida familiar, sea de idéntico tenor que para el sector privado.</a:t>
            </a:r>
          </a:p>
          <a:p>
            <a:pPr algn="just"/>
            <a:endParaRPr lang="en-US" dirty="0"/>
          </a:p>
          <a:p>
            <a:pPr algn="just"/>
            <a:r>
              <a:rPr lang="en-US" dirty="0"/>
              <a:t>•    Requerimos una redefinición de las funciones excluidas, tomando en cuenta la experiencia acumulada, que hacen viables también esta nueva modalidad de trabajo no presencial, para la atención de público y de labores de terreno en un sistema de turno y las jefaturas intermedias.</a:t>
            </a:r>
          </a:p>
          <a:p>
            <a:pPr algn="just"/>
            <a:endParaRPr lang="en-US" dirty="0"/>
          </a:p>
          <a:p>
            <a:pPr algn="just"/>
            <a:r>
              <a:rPr lang="en-US" dirty="0"/>
              <a:t>•    Reencuadre de la facultad del jefe superior del servicio, ajustándose a la realidad de la naturaleza del servicio público y la participación de las asociaciones en todo el proceso.</a:t>
            </a:r>
          </a:p>
          <a:p>
            <a:endParaRPr lang="en-US" dirty="0"/>
          </a:p>
        </p:txBody>
      </p:sp>
    </p:spTree>
    <p:extLst>
      <p:ext uri="{BB962C8B-B14F-4D97-AF65-F5344CB8AC3E}">
        <p14:creationId xmlns:p14="http://schemas.microsoft.com/office/powerpoint/2010/main" val="37017924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3FA4439-500B-3DF2-E841-34515604B6ED}"/>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7FD70E6-D2BA-CF30-B4D3-B1015715BA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46D5214E-2091-DEE5-DD51-5337AB72F8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F9CA1732-7F7C-ECA6-007E-2F29AA1B45F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a:off x="10744200" y="0"/>
            <a:ext cx="1447800" cy="1535750"/>
          </a:xfrm>
          <a:prstGeom prst="rect">
            <a:avLst/>
          </a:prstGeom>
        </p:spPr>
      </p:pic>
      <p:sp>
        <p:nvSpPr>
          <p:cNvPr id="2" name="Título 1">
            <a:extLst>
              <a:ext uri="{FF2B5EF4-FFF2-40B4-BE49-F238E27FC236}">
                <a16:creationId xmlns:a16="http://schemas.microsoft.com/office/drawing/2014/main" id="{6986D12B-3838-5C9F-833F-1D94C504B024}"/>
              </a:ext>
            </a:extLst>
          </p:cNvPr>
          <p:cNvSpPr>
            <a:spLocks noGrp="1"/>
          </p:cNvSpPr>
          <p:nvPr>
            <p:ph type="title"/>
          </p:nvPr>
        </p:nvSpPr>
        <p:spPr>
          <a:xfrm>
            <a:off x="838201" y="559813"/>
            <a:ext cx="10348146" cy="1675009"/>
          </a:xfrm>
        </p:spPr>
        <p:txBody>
          <a:bodyPr anchor="t">
            <a:normAutofit fontScale="90000"/>
          </a:bodyPr>
          <a:lstStyle/>
          <a:p>
            <a:r>
              <a:rPr lang="es-CL" b="0" dirty="0">
                <a:solidFill>
                  <a:schemeClr val="tx2"/>
                </a:solidFill>
                <a:ea typeface="+mj-lt"/>
                <a:cs typeface="+mj-lt"/>
              </a:rPr>
              <a:t>QUE PASÓ EN LA NEGOCIACIÓN ANEF GOBIERNO</a:t>
            </a:r>
            <a:br>
              <a:rPr lang="es-CL" b="0" dirty="0">
                <a:solidFill>
                  <a:schemeClr val="tx2"/>
                </a:solidFill>
                <a:ea typeface="+mj-lt"/>
                <a:cs typeface="+mj-lt"/>
              </a:rPr>
            </a:br>
            <a:br>
              <a:rPr lang="es-CL" b="0" dirty="0">
                <a:solidFill>
                  <a:schemeClr val="tx1"/>
                </a:solidFill>
                <a:ea typeface="+mj-lt"/>
                <a:cs typeface="+mj-lt"/>
              </a:rPr>
            </a:br>
            <a:endParaRPr lang="es-CL" sz="1600" b="0" dirty="0">
              <a:ea typeface="+mj-lt"/>
              <a:cs typeface="+mj-lt"/>
            </a:endParaRPr>
          </a:p>
          <a:p>
            <a:endParaRPr lang="es-CL" dirty="0"/>
          </a:p>
        </p:txBody>
      </p:sp>
      <p:pic>
        <p:nvPicPr>
          <p:cNvPr id="14" name="Picture 13">
            <a:extLst>
              <a:ext uri="{FF2B5EF4-FFF2-40B4-BE49-F238E27FC236}">
                <a16:creationId xmlns:a16="http://schemas.microsoft.com/office/drawing/2014/main" id="{C34AD457-96C0-DF12-46DF-BB1A2A23CDE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rot="10800000">
            <a:off x="0" y="2719662"/>
            <a:ext cx="1371600" cy="2548349"/>
          </a:xfrm>
          <a:prstGeom prst="rect">
            <a:avLst/>
          </a:prstGeom>
        </p:spPr>
      </p:pic>
      <p:sp>
        <p:nvSpPr>
          <p:cNvPr id="3" name="Marcador de contenido 2">
            <a:extLst>
              <a:ext uri="{FF2B5EF4-FFF2-40B4-BE49-F238E27FC236}">
                <a16:creationId xmlns:a16="http://schemas.microsoft.com/office/drawing/2014/main" id="{61F0FD81-239C-12B5-FC27-CDFD67D180FC}"/>
              </a:ext>
            </a:extLst>
          </p:cNvPr>
          <p:cNvSpPr>
            <a:spLocks noGrp="1"/>
          </p:cNvSpPr>
          <p:nvPr>
            <p:ph idx="1"/>
          </p:nvPr>
        </p:nvSpPr>
        <p:spPr>
          <a:xfrm>
            <a:off x="1348731" y="2403097"/>
            <a:ext cx="9848360" cy="3709990"/>
          </a:xfrm>
        </p:spPr>
        <p:txBody>
          <a:bodyPr anchor="ctr">
            <a:normAutofit/>
          </a:bodyPr>
          <a:lstStyle/>
          <a:p>
            <a:endParaRPr lang="es-CL" sz="1800">
              <a:solidFill>
                <a:schemeClr val="tx2"/>
              </a:solidFill>
            </a:endParaRPr>
          </a:p>
          <a:p>
            <a:endParaRPr lang="es-CL" sz="1800">
              <a:solidFill>
                <a:schemeClr val="tx2"/>
              </a:solidFill>
            </a:endParaRPr>
          </a:p>
          <a:p>
            <a:endParaRPr lang="es-CL" sz="1800">
              <a:solidFill>
                <a:schemeClr val="tx2"/>
              </a:solidFill>
            </a:endParaRPr>
          </a:p>
        </p:txBody>
      </p:sp>
      <p:sp>
        <p:nvSpPr>
          <p:cNvPr id="4" name="CuadroTexto 3">
            <a:extLst>
              <a:ext uri="{FF2B5EF4-FFF2-40B4-BE49-F238E27FC236}">
                <a16:creationId xmlns:a16="http://schemas.microsoft.com/office/drawing/2014/main" id="{6656678F-FE7B-BFB4-AE38-F8012FAA9EF4}"/>
              </a:ext>
            </a:extLst>
          </p:cNvPr>
          <p:cNvSpPr txBox="1"/>
          <p:nvPr/>
        </p:nvSpPr>
        <p:spPr>
          <a:xfrm>
            <a:off x="1348731" y="2095563"/>
            <a:ext cx="10672762" cy="50783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endParaRPr lang="en-US" dirty="0"/>
          </a:p>
          <a:p>
            <a:r>
              <a:rPr lang="en-US" dirty="0"/>
              <a:t>Se programaron dos sesiones para la temática de trabajo remoto:</a:t>
            </a:r>
          </a:p>
          <a:p>
            <a:r>
              <a:rPr lang="en-US" dirty="0"/>
              <a:t>La primera el Gobierno, con el equipo de Dipres de Trabajo remoto, hizo la presentación actualizada del estado del arte de los pilotos, donde destaca la dificultad de aún un número de servicios públicos sin reglamentos y aún acogidos al art. 66 que era transitorio, un bajo número de los pilotos con informe de evaluación, solo 29 de los 40. </a:t>
            </a:r>
          </a:p>
          <a:p>
            <a:endParaRPr lang="en-US" dirty="0"/>
          </a:p>
          <a:p>
            <a:r>
              <a:rPr lang="en-US" dirty="0"/>
              <a:t>En la Segunda ANEF hizo  presentación</a:t>
            </a:r>
          </a:p>
          <a:p>
            <a:endParaRPr lang="en-US" dirty="0"/>
          </a:p>
          <a:p>
            <a:r>
              <a:rPr lang="en-US" dirty="0"/>
              <a:t>Posterior a ello no tuvimos más mesa de negociación ANEF Gobierno sobre el tema y en la MSP se hizo presentación similar de la situación y de la postura ANEF</a:t>
            </a:r>
          </a:p>
          <a:p>
            <a:endParaRPr lang="en-US" dirty="0"/>
          </a:p>
          <a:p>
            <a:r>
              <a:rPr lang="en-US" dirty="0"/>
              <a:t>El Proyecto presentado finalmente en el Congreso, es el texto aprobado, salvo la indicación de las y los parlamentarios que introdujo el 102 en el </a:t>
            </a:r>
            <a:r>
              <a:rPr lang="en-US" dirty="0" err="1"/>
              <a:t>el</a:t>
            </a:r>
            <a:r>
              <a:rPr lang="en-US" dirty="0"/>
              <a:t> mis art. 41 de la ley de reajuste sobre pórrogra del trabajo remote contenidas en el art. 66.</a:t>
            </a:r>
          </a:p>
          <a:p>
            <a:endParaRPr lang="en-US" dirty="0"/>
          </a:p>
          <a:p>
            <a:endParaRPr lang="en-US" dirty="0"/>
          </a:p>
          <a:p>
            <a:endParaRPr lang="en-US" dirty="0"/>
          </a:p>
        </p:txBody>
      </p:sp>
    </p:spTree>
    <p:extLst>
      <p:ext uri="{BB962C8B-B14F-4D97-AF65-F5344CB8AC3E}">
        <p14:creationId xmlns:p14="http://schemas.microsoft.com/office/powerpoint/2010/main" val="2926772756"/>
      </p:ext>
    </p:extLst>
  </p:cSld>
  <p:clrMapOvr>
    <a:masterClrMapping/>
  </p:clrMapOvr>
</p:sld>
</file>

<file path=ppt/theme/theme1.xml><?xml version="1.0" encoding="utf-8"?>
<a:theme xmlns:a="http://schemas.openxmlformats.org/drawingml/2006/main" name="BlockprintVTI">
  <a:themeElements>
    <a:clrScheme name="AnalogousFromLightSeedRightStep">
      <a:dk1>
        <a:srgbClr val="000000"/>
      </a:dk1>
      <a:lt1>
        <a:srgbClr val="FFFFFF"/>
      </a:lt1>
      <a:dk2>
        <a:srgbClr val="413124"/>
      </a:dk2>
      <a:lt2>
        <a:srgbClr val="E2E5E8"/>
      </a:lt2>
      <a:accent1>
        <a:srgbClr val="CB9871"/>
      </a:accent1>
      <a:accent2>
        <a:srgbClr val="AEA360"/>
      </a:accent2>
      <a:accent3>
        <a:srgbClr val="98A86D"/>
      </a:accent3>
      <a:accent4>
        <a:srgbClr val="79AF60"/>
      </a:accent4>
      <a:accent5>
        <a:srgbClr val="6AB172"/>
      </a:accent5>
      <a:accent6>
        <a:srgbClr val="61B18B"/>
      </a:accent6>
      <a:hlink>
        <a:srgbClr val="5B86A7"/>
      </a:hlink>
      <a:folHlink>
        <a:srgbClr val="7F7F7F"/>
      </a:folHlink>
    </a:clrScheme>
    <a:fontScheme name="Custom 56">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ockprintVTI" id="{AA8C8908-6BA4-477C-AEA4-CB6C32A1FE3B}" vid="{36392749-7C1D-4938-93BB-440CD2A1B0AB}"/>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150</TotalTime>
  <Words>1531</Words>
  <Application>Microsoft Office PowerPoint</Application>
  <PresentationFormat>Panorámica</PresentationFormat>
  <Paragraphs>105</Paragraphs>
  <Slides>10</Slides>
  <Notes>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10</vt:i4>
      </vt:variant>
    </vt:vector>
  </HeadingPairs>
  <TitlesOfParts>
    <vt:vector size="15" baseType="lpstr">
      <vt:lpstr>Aptos</vt:lpstr>
      <vt:lpstr>Arial</vt:lpstr>
      <vt:lpstr>Avenir Next LT Pro</vt:lpstr>
      <vt:lpstr>AvenirNext LT Pro Medium</vt:lpstr>
      <vt:lpstr>BlockprintVTI</vt:lpstr>
      <vt:lpstr>EJE TRABAJO HÍBRIDO EN EL ESTADO</vt:lpstr>
      <vt:lpstr>QUE ES EL TRABAJO HÍBRIDO EN EL ESTADO PARA ANEF</vt:lpstr>
      <vt:lpstr>QUE PRINCIPIOS DEFENDEMOS  COMO ANEF EN TRABAJO HIBRIDO EN EL ESTADO</vt:lpstr>
      <vt:lpstr>QUE PRINCIPIOS DEFENDEMOS  COMO ANEF EN TRABAJO HIBRIDO EN EL ESTADO   •    4.- La nueva modalidad de trabajo, como parte de la Modernización del Estado, en la que se busca mejorar la política pública a través de las nuevas tecnologías, debe también significar mejoras en  la experiencia laboral y calidad de vida de las y los trabajadores, por lo que ANEF propone una modalidad de trabajo híbrido (Presencial y Remoto), que permite la vinculación de las y los trabajadores con su entorno laboral, compañeros de trabajo y asociación de funcionarias(as)   •    5.- Relevamos que debe adecuarse a la naturaleza del servicio público respectivo y que debe regularse la facultad del jefe superior, garantizando la participación vinculante de las asociaciones, para determinar dichas funciones teletrabajables y el procedimiento para acceder a   él.  •    6.- A nivel de asociaciones, se debe consagrar la instancia formal de participación vinculante, en cada una de las reparticiones públicas, que garantice regular la facultad del jefe superior de servicio en la aplicación de la normativa, estableciendo un procedimiento en base a la función pública y criterios comunes en acuerdo con los representantes de las y los trabajadores.  </vt:lpstr>
      <vt:lpstr>QUE PRINCIPIOS DEFENDEMOS  COMO ANEF EN TRABAJO HIBRIDO EN EL ESTADO  •    7.- Creemos necesario que el tratamiento de este tema no solo debe involucrar a la Dipres y al Servicio Civil, también debe sumarse al Ministerio del Trabajo y Previsión Social, dado que cómo nueva modalidad de trabajo en el sector público, no puede ser ajeno a que se realice en estricto cumplimiento de los derechos laborales como respeto a la jornada de laboral, derecho a la desconexión, cuidado de salud laboral, cumplimiento de obligación de entrega de medios de trabajo por parte del empleador y todos los derechos que resguardan derechos de protección a la maternidad, enfermedad común/profesional, conciliación vida laboral familiar, derecho a sistemas de cuidados, entre otros aspectos relevantes para la no precarización del empleo público, ni la calidad de vida  de las y los trabajadores del estado.   •     8.- Reivindicamos la necesidad de desarrollar capacitación pertinente para las partes involucradas en esta nueva modalidad de trabajo híbrido, tanto para las y los trabajadores como a las jefaturas de equipos híbridos, como a las y los beneficiarios de las políticas públicas que se definan teletrabajables, con el fin de propiciar las oportunidades de las y los trabajadores para los  nuevos desafíos en modalidad hibrida.   </vt:lpstr>
      <vt:lpstr>QUE SE DEMANDA PARA EL PERIODO DE TRANSICIÓN A LA REGULACIÓN DEFINITIVA   </vt:lpstr>
      <vt:lpstr>QUE SE DEMANDA PARA EL PERIODO DE TRANSICIÓN A LA REGULACIÓN DEFINITIVA   </vt:lpstr>
      <vt:lpstr>QUE SE DEMANDA PARA EL PERIODO DE TRANSICIÓN A LA REGULACIÓN DEFINITIVA   </vt:lpstr>
      <vt:lpstr>QUE PASÓ EN LA NEGOCIACIÓN ANEF GOBIERNO   </vt:lpstr>
      <vt:lpstr>LO QUE SE APROBÓ LA LEY DE REAJUSTE 2025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Victoria Escalante</dc:creator>
  <cp:lastModifiedBy>Victoria Escalante</cp:lastModifiedBy>
  <cp:revision>85</cp:revision>
  <dcterms:created xsi:type="dcterms:W3CDTF">2025-01-14T16:37:25Z</dcterms:created>
  <dcterms:modified xsi:type="dcterms:W3CDTF">2025-01-20T12:18:08Z</dcterms:modified>
</cp:coreProperties>
</file>